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19" name="18 Marcador de pie de página"/>
          <p:cNvSpPr>
            <a:spLocks noGrp="1"/>
          </p:cNvSpPr>
          <p:nvPr>
            <p:ph type="ftr" sz="quarter" idx="11"/>
          </p:nvPr>
        </p:nvSpPr>
        <p:spPr/>
        <p:txBody>
          <a:bodyPr/>
          <a:lstStyle/>
          <a:p>
            <a:endParaRPr lang="es-CO"/>
          </a:p>
        </p:txBody>
      </p:sp>
      <p:sp>
        <p:nvSpPr>
          <p:cNvPr id="27" name="26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28A86043-CD1A-4AD1-A816-38A96E2008FF}"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ECC9331C-2E9B-4F1B-A219-1027D48D7707}" type="datetimeFigureOut">
              <a:rPr lang="es-CO" smtClean="0"/>
              <a:pPr/>
              <a:t>15/05/2012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a:xfrm>
            <a:off x="8077200" y="6356350"/>
            <a:ext cx="609600" cy="365125"/>
          </a:xfrm>
        </p:spPr>
        <p:txBody>
          <a:bodyPr/>
          <a:lstStyle/>
          <a:p>
            <a:fld id="{28A86043-CD1A-4AD1-A816-38A96E2008FF}" type="slidenum">
              <a:rPr lang="es-CO" smtClean="0"/>
              <a:pPr/>
              <a:t>‹Nº›</a:t>
            </a:fld>
            <a:endParaRPr lang="es-CO"/>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CC9331C-2E9B-4F1B-A219-1027D48D7707}" type="datetimeFigureOut">
              <a:rPr lang="es-CO" smtClean="0"/>
              <a:pPr/>
              <a:t>15/05/2012</a:t>
            </a:fld>
            <a:endParaRPr lang="es-CO"/>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CO"/>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8A86043-CD1A-4AD1-A816-38A96E2008FF}" type="slidenum">
              <a:rPr lang="es-CO" smtClean="0"/>
              <a:pPr/>
              <a:t>‹Nº›</a:t>
            </a:fld>
            <a:endParaRPr lang="es-CO"/>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fontScale="90000"/>
          </a:bodyPr>
          <a:lstStyle/>
          <a:p>
            <a:pPr algn="ctr"/>
            <a:r>
              <a:rPr lang="es-CO" sz="6600" u="sng" dirty="0" smtClean="0">
                <a:latin typeface="Broadway" pitchFamily="82" charset="0"/>
              </a:rPr>
              <a:t>DESARROLLO</a:t>
            </a:r>
            <a:r>
              <a:rPr lang="es-CO" sz="6000" dirty="0" smtClean="0">
                <a:latin typeface="Broadway" pitchFamily="82" charset="0"/>
              </a:rPr>
              <a:t/>
            </a:r>
            <a:br>
              <a:rPr lang="es-CO" sz="6000" dirty="0" smtClean="0">
                <a:latin typeface="Broadway" pitchFamily="82" charset="0"/>
              </a:rPr>
            </a:br>
            <a:r>
              <a:rPr lang="es-CO" sz="6000" dirty="0" smtClean="0">
                <a:latin typeface="Broadway" pitchFamily="82" charset="0"/>
              </a:rPr>
              <a:t> MOTOR Y COGNITIVO</a:t>
            </a:r>
            <a:endParaRPr lang="es-CO" dirty="0"/>
          </a:p>
        </p:txBody>
      </p:sp>
      <p:sp>
        <p:nvSpPr>
          <p:cNvPr id="5" name="4 Subtítulo"/>
          <p:cNvSpPr>
            <a:spLocks noGrp="1"/>
          </p:cNvSpPr>
          <p:nvPr>
            <p:ph type="subTitle" idx="1"/>
          </p:nvPr>
        </p:nvSpPr>
        <p:spPr>
          <a:xfrm>
            <a:off x="683568" y="3717032"/>
            <a:ext cx="7854696" cy="1752600"/>
          </a:xfrm>
        </p:spPr>
        <p:txBody>
          <a:bodyPr>
            <a:normAutofit fontScale="92500" lnSpcReduction="10000"/>
          </a:bodyPr>
          <a:lstStyle/>
          <a:p>
            <a:r>
              <a:rPr lang="es-CO" dirty="0"/>
              <a:t>ELIZABETH ALZATE BEDOYA</a:t>
            </a:r>
          </a:p>
          <a:p>
            <a:r>
              <a:rPr lang="es-CO" dirty="0" smtClean="0"/>
              <a:t>JONATHAN ESPINOSA OSORIO</a:t>
            </a:r>
          </a:p>
          <a:p>
            <a:r>
              <a:rPr lang="es-CO" dirty="0" smtClean="0"/>
              <a:t>MARIA CAMILA OROZCO ESCOBAR</a:t>
            </a:r>
          </a:p>
          <a:p>
            <a:r>
              <a:rPr lang="es-CO" dirty="0" smtClean="0"/>
              <a:t>CAMILO VILLA HENAO</a:t>
            </a:r>
            <a:endParaRPr lang="es-C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810423" y="2204864"/>
            <a:ext cx="45719" cy="554753"/>
          </a:xfrm>
        </p:spPr>
        <p:txBody>
          <a:bodyPr/>
          <a:lstStyle/>
          <a:p>
            <a:endParaRPr lang="es-CO" dirty="0"/>
          </a:p>
        </p:txBody>
      </p:sp>
      <p:pic>
        <p:nvPicPr>
          <p:cNvPr id="10" name="9 Marcador de posición de imagen" descr="Las-nuevas-conquistas-del-bebe_articulo_landscape.jpg"/>
          <p:cNvPicPr>
            <a:picLocks noGrp="1" noChangeAspect="1"/>
          </p:cNvPicPr>
          <p:nvPr>
            <p:ph type="pic" idx="1"/>
          </p:nvPr>
        </p:nvPicPr>
        <p:blipFill>
          <a:blip r:embed="rId2" cstate="print"/>
          <a:srcRect l="5915" r="5915"/>
          <a:stretch>
            <a:fillRect/>
          </a:stretch>
        </p:blipFill>
        <p:spPr>
          <a:xfrm rot="420000">
            <a:off x="3498850" y="1174750"/>
            <a:ext cx="4616450" cy="3932238"/>
          </a:xfrm>
        </p:spPr>
      </p:pic>
      <p:sp>
        <p:nvSpPr>
          <p:cNvPr id="8" name="7 Marcador de texto"/>
          <p:cNvSpPr>
            <a:spLocks noGrp="1"/>
          </p:cNvSpPr>
          <p:nvPr>
            <p:ph type="body" sz="half" idx="2"/>
          </p:nvPr>
        </p:nvSpPr>
        <p:spPr>
          <a:xfrm>
            <a:off x="251520" y="1700808"/>
            <a:ext cx="2376264" cy="2808312"/>
          </a:xfrm>
        </p:spPr>
        <p:txBody>
          <a:bodyPr>
            <a:normAutofit/>
          </a:bodyPr>
          <a:lstStyle/>
          <a:p>
            <a:pPr algn="ctr"/>
            <a:r>
              <a:rPr lang="es-CO" sz="1800" dirty="0" smtClean="0"/>
              <a:t>EN LOS PRIMEROS MESES EL BEBE DESCUBRIRA SUS MANOS… </a:t>
            </a:r>
            <a:r>
              <a:rPr lang="es-CO" sz="1800" dirty="0" smtClean="0"/>
              <a:t>E </a:t>
            </a:r>
            <a:r>
              <a:rPr lang="es-CO" sz="1800" dirty="0" smtClean="0"/>
              <a:t>INICIARA CON ELLAS MOVIMIENTOS DE FORMA DESORDENADA</a:t>
            </a:r>
            <a:endParaRPr lang="es-CO"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04864" y="3789040"/>
            <a:ext cx="45719" cy="698769"/>
          </a:xfrm>
        </p:spPr>
        <p:txBody>
          <a:bodyPr/>
          <a:lstStyle/>
          <a:p>
            <a:endParaRPr lang="es-CO" dirty="0"/>
          </a:p>
        </p:txBody>
      </p:sp>
      <p:pic>
        <p:nvPicPr>
          <p:cNvPr id="5" name="4 Marcador de posición de imagen" descr="1275945531.jpg"/>
          <p:cNvPicPr>
            <a:picLocks noGrp="1" noChangeAspect="1"/>
          </p:cNvPicPr>
          <p:nvPr>
            <p:ph type="pic" idx="1"/>
          </p:nvPr>
        </p:nvPicPr>
        <p:blipFill>
          <a:blip r:embed="rId2" cstate="print"/>
          <a:srcRect l="10837" r="10837"/>
          <a:stretch>
            <a:fillRect/>
          </a:stretch>
        </p:blipFill>
        <p:spPr/>
      </p:pic>
      <p:sp>
        <p:nvSpPr>
          <p:cNvPr id="4" name="3 Marcador de texto"/>
          <p:cNvSpPr>
            <a:spLocks noGrp="1"/>
          </p:cNvSpPr>
          <p:nvPr>
            <p:ph type="body" sz="half" idx="2"/>
          </p:nvPr>
        </p:nvSpPr>
        <p:spPr>
          <a:xfrm>
            <a:off x="539552" y="908720"/>
            <a:ext cx="2281808" cy="4680520"/>
          </a:xfrm>
        </p:spPr>
        <p:txBody>
          <a:bodyPr>
            <a:noAutofit/>
          </a:bodyPr>
          <a:lstStyle/>
          <a:p>
            <a:pPr algn="ctr"/>
            <a:r>
              <a:rPr lang="es-CO" sz="1800" dirty="0" smtClean="0"/>
              <a:t>SE LES DEBE PONER OBJETOS GRANDES YA QUE  </a:t>
            </a:r>
            <a:r>
              <a:rPr lang="es-CO" sz="1800" u="sng" dirty="0" smtClean="0">
                <a:solidFill>
                  <a:schemeClr val="tx2"/>
                </a:solidFill>
                <a:effectLst>
                  <a:outerShdw blurRad="38100" dist="38100" dir="2700000" algn="tl">
                    <a:srgbClr val="000000">
                      <a:alpha val="43137"/>
                    </a:srgbClr>
                  </a:outerShdw>
                </a:effectLst>
              </a:rPr>
              <a:t>DE 2- 3 MESES </a:t>
            </a:r>
            <a:r>
              <a:rPr lang="es-CO" sz="1800" dirty="0" smtClean="0"/>
              <a:t>INTENTAN COJERLOS CON LA MANO ABIERTA. EL AGARRE SE DESARROLLA ENTRE </a:t>
            </a:r>
            <a:r>
              <a:rPr lang="es-CO" sz="1800" u="sng" dirty="0" smtClean="0">
                <a:solidFill>
                  <a:schemeClr val="tx2"/>
                </a:solidFill>
                <a:effectLst>
                  <a:outerShdw blurRad="38100" dist="38100" dir="2700000" algn="tl">
                    <a:srgbClr val="000000">
                      <a:alpha val="43137"/>
                    </a:srgbClr>
                  </a:outerShdw>
                </a:effectLst>
              </a:rPr>
              <a:t>EL 4 – 5  </a:t>
            </a:r>
            <a:r>
              <a:rPr lang="es-CO" sz="1800" dirty="0" smtClean="0"/>
              <a:t>Y </a:t>
            </a:r>
            <a:r>
              <a:rPr lang="es-CO" sz="1800" u="sng" dirty="0" smtClean="0">
                <a:solidFill>
                  <a:schemeClr val="tx2"/>
                </a:solidFill>
                <a:effectLst>
                  <a:outerShdw blurRad="38100" dist="38100" dir="2700000" algn="tl">
                    <a:srgbClr val="000000">
                      <a:alpha val="43137"/>
                    </a:srgbClr>
                  </a:outerShdw>
                </a:effectLst>
              </a:rPr>
              <a:t>EN SUS 8 – 9 MESES </a:t>
            </a:r>
            <a:r>
              <a:rPr lang="es-CO" sz="1800" dirty="0" smtClean="0"/>
              <a:t>YA COMEN </a:t>
            </a:r>
            <a:r>
              <a:rPr lang="es-CO" sz="1800" dirty="0" smtClean="0"/>
              <a:t>SOLOS </a:t>
            </a:r>
            <a:r>
              <a:rPr lang="es-CO" sz="1800" dirty="0" smtClean="0"/>
              <a:t>Y QUIEREN AGARRAR Y ARASTRAR TODO OBJETO QUE SE ENCUENTRE A SU ALCANCE</a:t>
            </a:r>
            <a:endParaRPr lang="es-CO"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836712"/>
            <a:ext cx="9144000" cy="861774"/>
          </a:xfrm>
          <a:prstGeom prst="rect">
            <a:avLst/>
          </a:prstGeom>
          <a:noFill/>
        </p:spPr>
        <p:txBody>
          <a:bodyPr wrap="square" rtlCol="0">
            <a:spAutoFit/>
          </a:bodyPr>
          <a:lstStyle/>
          <a:p>
            <a:r>
              <a:rPr lang="es-CO" sz="5000" dirty="0" smtClean="0">
                <a:solidFill>
                  <a:schemeClr val="tx2"/>
                </a:solidFill>
                <a:latin typeface="+mj-lt"/>
              </a:rPr>
              <a:t>DESARROLLO</a:t>
            </a:r>
            <a:r>
              <a:rPr lang="es-CO" sz="5000" u="sng" dirty="0" smtClean="0">
                <a:solidFill>
                  <a:schemeClr val="tx2"/>
                </a:solidFill>
                <a:latin typeface="+mj-lt"/>
              </a:rPr>
              <a:t> </a:t>
            </a:r>
            <a:r>
              <a:rPr lang="es-CO" sz="5000" dirty="0" smtClean="0">
                <a:solidFill>
                  <a:schemeClr val="tx2"/>
                </a:solidFill>
                <a:latin typeface="+mj-lt"/>
              </a:rPr>
              <a:t>COGNITIVO</a:t>
            </a:r>
            <a:endParaRPr lang="es-CO" sz="5000" dirty="0">
              <a:solidFill>
                <a:schemeClr val="tx2"/>
              </a:solidFill>
              <a:latin typeface="+mj-lt"/>
            </a:endParaRPr>
          </a:p>
        </p:txBody>
      </p:sp>
      <p:sp>
        <p:nvSpPr>
          <p:cNvPr id="5" name="4 CuadroTexto"/>
          <p:cNvSpPr txBox="1"/>
          <p:nvPr/>
        </p:nvSpPr>
        <p:spPr>
          <a:xfrm>
            <a:off x="323528" y="1916832"/>
            <a:ext cx="3456384" cy="4646265"/>
          </a:xfrm>
          <a:prstGeom prst="rect">
            <a:avLst/>
          </a:prstGeom>
          <a:noFill/>
        </p:spPr>
        <p:txBody>
          <a:bodyPr wrap="square" rtlCol="0">
            <a:spAutoFit/>
          </a:bodyPr>
          <a:lstStyle/>
          <a:p>
            <a:pPr algn="ctr"/>
            <a:r>
              <a:rPr lang="es-CO" dirty="0" smtClean="0"/>
              <a:t>LAS HABILIDADES COGNITIVAS SON AQUELLAS QUE SE PONEN EN MARCHA PARA ANALIZAR Y COMPRENDER LA INFORMACIÓN RECIBIDA, CÓMO SE PROCESA Y COMO SE ESTRUCTURA EN LA MEMORIA. DESDE LE PUNTO DE VISTA COGNITIVO, SE CONCIBE EL APRENDIZAJE COMO UN CONJUNTO DE PROCESOS QUE TIENEN COMO OBJETO EL PROCESAMIENTO DE LA INFORMACIÓN.</a:t>
            </a:r>
            <a:endParaRPr lang="es-CO" dirty="0"/>
          </a:p>
        </p:txBody>
      </p:sp>
      <p:pic>
        <p:nvPicPr>
          <p:cNvPr id="2050" name="Picture 2" descr="C:\Users\USUARIO\Desktop\CAIMILA\classroom.jpg"/>
          <p:cNvPicPr>
            <a:picLocks noChangeAspect="1" noChangeArrowheads="1"/>
          </p:cNvPicPr>
          <p:nvPr/>
        </p:nvPicPr>
        <p:blipFill>
          <a:blip r:embed="rId2" cstate="print"/>
          <a:srcRect/>
          <a:stretch>
            <a:fillRect/>
          </a:stretch>
        </p:blipFill>
        <p:spPr bwMode="auto">
          <a:xfrm>
            <a:off x="4499992" y="2060848"/>
            <a:ext cx="3947466" cy="402788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UARIO\Desktop\CAIMILA\Image567.gif"/>
          <p:cNvPicPr>
            <a:picLocks noChangeAspect="1" noChangeArrowheads="1"/>
          </p:cNvPicPr>
          <p:nvPr/>
        </p:nvPicPr>
        <p:blipFill>
          <a:blip r:embed="rId2" cstate="print"/>
          <a:srcRect/>
          <a:stretch>
            <a:fillRect/>
          </a:stretch>
        </p:blipFill>
        <p:spPr bwMode="auto">
          <a:xfrm>
            <a:off x="251520" y="1052736"/>
            <a:ext cx="4608512" cy="5320002"/>
          </a:xfrm>
          <a:prstGeom prst="rect">
            <a:avLst/>
          </a:prstGeom>
          <a:noFill/>
        </p:spPr>
      </p:pic>
      <p:sp>
        <p:nvSpPr>
          <p:cNvPr id="3" name="2 CuadroTexto"/>
          <p:cNvSpPr txBox="1"/>
          <p:nvPr/>
        </p:nvSpPr>
        <p:spPr>
          <a:xfrm>
            <a:off x="5364088" y="1484784"/>
            <a:ext cx="3312368" cy="4801314"/>
          </a:xfrm>
          <a:prstGeom prst="rect">
            <a:avLst/>
          </a:prstGeom>
          <a:noFill/>
        </p:spPr>
        <p:txBody>
          <a:bodyPr wrap="square" rtlCol="0">
            <a:spAutoFit/>
          </a:bodyPr>
          <a:lstStyle/>
          <a:p>
            <a:pPr algn="ctr"/>
            <a:r>
              <a:rPr lang="es-CO" dirty="0" smtClean="0"/>
              <a:t>EL DESARROLLO COGNITIVO ES UNA </a:t>
            </a:r>
            <a:r>
              <a:rPr lang="es-CO" u="sng" dirty="0" smtClean="0">
                <a:effectLst>
                  <a:outerShdw blurRad="38100" dist="38100" dir="2700000" algn="tl">
                    <a:srgbClr val="000000">
                      <a:alpha val="43137"/>
                    </a:srgbClr>
                  </a:outerShdw>
                </a:effectLst>
              </a:rPr>
              <a:t>CONSTRUCCION CONTINUA.</a:t>
            </a:r>
          </a:p>
          <a:p>
            <a:pPr algn="ctr"/>
            <a:endParaRPr lang="es-CO" dirty="0" smtClean="0"/>
          </a:p>
          <a:p>
            <a:pPr algn="ctr"/>
            <a:r>
              <a:rPr lang="es-CO" dirty="0" smtClean="0"/>
              <a:t>SE DISTINGUEN CUATRO PERIODOS:</a:t>
            </a:r>
          </a:p>
          <a:p>
            <a:pPr algn="ctr"/>
            <a:endParaRPr lang="es-CO" dirty="0" smtClean="0"/>
          </a:p>
          <a:p>
            <a:pPr algn="ctr">
              <a:buFont typeface="Wingdings" pitchFamily="2" charset="2"/>
              <a:buChar char="Ø"/>
            </a:pPr>
            <a:r>
              <a:rPr lang="es-CO" dirty="0" smtClean="0"/>
              <a:t> PERIORODO </a:t>
            </a:r>
            <a:r>
              <a:rPr lang="es-CO" dirty="0" smtClean="0"/>
              <a:t>SENSOROMOTRIZ</a:t>
            </a:r>
            <a:endParaRPr lang="es-CO" dirty="0" smtClean="0"/>
          </a:p>
          <a:p>
            <a:pPr algn="ctr">
              <a:buFont typeface="Wingdings" pitchFamily="2" charset="2"/>
              <a:buChar char="Ø"/>
            </a:pPr>
            <a:r>
              <a:rPr lang="es-CO" dirty="0" smtClean="0"/>
              <a:t>PERIODO PREOPERACIONAL</a:t>
            </a:r>
          </a:p>
          <a:p>
            <a:pPr algn="ctr">
              <a:buFont typeface="Wingdings" pitchFamily="2" charset="2"/>
              <a:buChar char="Ø"/>
            </a:pPr>
            <a:r>
              <a:rPr lang="es-CO" dirty="0" smtClean="0"/>
              <a:t>PERIODO DE LAS OPERACIONES CONCRETAS</a:t>
            </a:r>
          </a:p>
          <a:p>
            <a:pPr algn="ctr">
              <a:buFont typeface="Wingdings" pitchFamily="2" charset="2"/>
              <a:buChar char="Ø"/>
            </a:pPr>
            <a:r>
              <a:rPr lang="es-CO" dirty="0" smtClean="0"/>
              <a:t>PERIODO DE LAS OPERACIONES FORMALES</a:t>
            </a:r>
          </a:p>
          <a:p>
            <a:pPr lvl="1">
              <a:buFont typeface="Wingdings" pitchFamily="2" charset="2"/>
              <a:buChar char="Ø"/>
            </a:pPr>
            <a:endParaRPr lang="es-CO"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260648"/>
            <a:ext cx="9144000" cy="784830"/>
          </a:xfrm>
          <a:prstGeom prst="rect">
            <a:avLst/>
          </a:prstGeom>
          <a:noFill/>
        </p:spPr>
        <p:txBody>
          <a:bodyPr wrap="square" rtlCol="0">
            <a:spAutoFit/>
          </a:bodyPr>
          <a:lstStyle/>
          <a:p>
            <a:r>
              <a:rPr lang="es-CO" sz="4500" u="sng" dirty="0" smtClean="0">
                <a:solidFill>
                  <a:schemeClr val="tx2"/>
                </a:solidFill>
                <a:effectLst>
                  <a:outerShdw blurRad="38100" dist="38100" dir="2700000" algn="tl">
                    <a:srgbClr val="000000">
                      <a:alpha val="43137"/>
                    </a:srgbClr>
                  </a:outerShdw>
                </a:effectLst>
                <a:latin typeface="Broadway" pitchFamily="82" charset="0"/>
              </a:rPr>
              <a:t>PERIODO </a:t>
            </a:r>
            <a:r>
              <a:rPr lang="es-CO" sz="4500" u="sng" dirty="0" smtClean="0">
                <a:solidFill>
                  <a:schemeClr val="tx2"/>
                </a:solidFill>
                <a:effectLst>
                  <a:outerShdw blurRad="38100" dist="38100" dir="2700000" algn="tl">
                    <a:srgbClr val="000000">
                      <a:alpha val="43137"/>
                    </a:srgbClr>
                  </a:outerShdw>
                </a:effectLst>
                <a:latin typeface="Broadway" pitchFamily="82" charset="0"/>
              </a:rPr>
              <a:t>SENSOROMOTRIZ</a:t>
            </a:r>
            <a:endParaRPr lang="es-CO" sz="4500" u="sng" dirty="0">
              <a:solidFill>
                <a:schemeClr val="tx2"/>
              </a:solidFill>
              <a:effectLst>
                <a:outerShdw blurRad="38100" dist="38100" dir="2700000" algn="tl">
                  <a:srgbClr val="000000">
                    <a:alpha val="43137"/>
                  </a:srgbClr>
                </a:outerShdw>
              </a:effectLst>
              <a:latin typeface="Broadway" pitchFamily="82" charset="0"/>
            </a:endParaRPr>
          </a:p>
        </p:txBody>
      </p:sp>
      <p:sp>
        <p:nvSpPr>
          <p:cNvPr id="3" name="2 CuadroTexto"/>
          <p:cNvSpPr txBox="1"/>
          <p:nvPr/>
        </p:nvSpPr>
        <p:spPr>
          <a:xfrm>
            <a:off x="251520" y="1412776"/>
            <a:ext cx="1944216" cy="1754326"/>
          </a:xfrm>
          <a:prstGeom prst="rect">
            <a:avLst/>
          </a:prstGeom>
          <a:noFill/>
        </p:spPr>
        <p:txBody>
          <a:bodyPr wrap="square" rtlCol="0">
            <a:spAutoFit/>
          </a:bodyPr>
          <a:lstStyle/>
          <a:p>
            <a:pPr algn="ctr"/>
            <a:r>
              <a:rPr lang="es-CO" dirty="0" smtClean="0"/>
              <a:t>ESTE PERIODO ABARCA </a:t>
            </a:r>
          </a:p>
          <a:p>
            <a:pPr algn="ctr"/>
            <a:r>
              <a:rPr lang="es-CO" dirty="0" smtClean="0"/>
              <a:t>6 ETAPAS YA QUE  VA</a:t>
            </a:r>
          </a:p>
          <a:p>
            <a:pPr algn="ctr"/>
            <a:r>
              <a:rPr lang="es-CO" dirty="0" smtClean="0"/>
              <a:t> DE 0 A 2 AÑOS DE EDAD.</a:t>
            </a:r>
            <a:endParaRPr lang="es-CO" dirty="0"/>
          </a:p>
        </p:txBody>
      </p:sp>
      <p:sp>
        <p:nvSpPr>
          <p:cNvPr id="4" name="3 Flecha derecha"/>
          <p:cNvSpPr/>
          <p:nvPr/>
        </p:nvSpPr>
        <p:spPr>
          <a:xfrm>
            <a:off x="2555776" y="1844824"/>
            <a:ext cx="1008112"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3995936" y="1484784"/>
            <a:ext cx="4680520" cy="5632311"/>
          </a:xfrm>
          <a:prstGeom prst="rect">
            <a:avLst/>
          </a:prstGeom>
          <a:noFill/>
        </p:spPr>
        <p:txBody>
          <a:bodyPr wrap="square" rtlCol="0">
            <a:spAutoFit/>
          </a:bodyPr>
          <a:lstStyle/>
          <a:p>
            <a:r>
              <a:rPr lang="es-CO" dirty="0" smtClean="0"/>
              <a:t>1 ETAPA:</a:t>
            </a:r>
          </a:p>
          <a:p>
            <a:r>
              <a:rPr lang="es-CO" dirty="0" smtClean="0"/>
              <a:t>BEBE RESPONDE EXCLUSIVAMENTE A LOS REFLEJOS.</a:t>
            </a:r>
          </a:p>
          <a:p>
            <a:endParaRPr lang="es-CO" dirty="0" smtClean="0"/>
          </a:p>
          <a:p>
            <a:r>
              <a:rPr lang="es-CO" dirty="0" smtClean="0"/>
              <a:t>2 ETAPA:</a:t>
            </a:r>
          </a:p>
          <a:p>
            <a:r>
              <a:rPr lang="es-CO" dirty="0" smtClean="0"/>
              <a:t>REFLEJO SE CONVIERTE EN HABITO.</a:t>
            </a:r>
          </a:p>
          <a:p>
            <a:endParaRPr lang="es-CO" dirty="0" smtClean="0"/>
          </a:p>
          <a:p>
            <a:r>
              <a:rPr lang="es-CO" dirty="0" smtClean="0"/>
              <a:t>3 ETAPA:</a:t>
            </a:r>
          </a:p>
          <a:p>
            <a:r>
              <a:rPr lang="es-CO" dirty="0" smtClean="0"/>
              <a:t> LOS BEBÉS COMIENZAN A REALIZAR ALGUNAS ACCIONES CON LOS OBJETOS EXTERNOS SIN TENER EN CUENTA SUS NECESIDADES FÍSICAS.</a:t>
            </a:r>
          </a:p>
          <a:p>
            <a:endParaRPr lang="es-CO" dirty="0" smtClean="0"/>
          </a:p>
          <a:p>
            <a:r>
              <a:rPr lang="es-CO" dirty="0" smtClean="0"/>
              <a:t>4 ETAPA:</a:t>
            </a:r>
          </a:p>
          <a:p>
            <a:r>
              <a:rPr lang="es-CO" dirty="0" smtClean="0"/>
              <a:t>DISTINGUE MEDIOS Y FINES.</a:t>
            </a:r>
          </a:p>
          <a:p>
            <a:r>
              <a:rPr lang="es-CO" dirty="0" smtClean="0"/>
              <a:t>PODEMOS HABLAR EN ESTE ESTADIO DE INTELIGENCIA.</a:t>
            </a:r>
          </a:p>
          <a:p>
            <a:endParaRPr lang="es-CO" dirty="0" smtClean="0"/>
          </a:p>
          <a:p>
            <a:endParaRPr lang="es-CO" dirty="0" smtClean="0"/>
          </a:p>
          <a:p>
            <a:endParaRPr lang="es-CO" dirty="0"/>
          </a:p>
        </p:txBody>
      </p:sp>
      <p:pic>
        <p:nvPicPr>
          <p:cNvPr id="4098" name="Picture 2" descr="C:\Users\USUARIO\Desktop\CAIMILA\el-desarrollo-cognitivo-infantil-desde-el-nacimiento-hasta-los-dos-anos_sqm9v.jpg"/>
          <p:cNvPicPr>
            <a:picLocks noChangeAspect="1" noChangeArrowheads="1"/>
          </p:cNvPicPr>
          <p:nvPr/>
        </p:nvPicPr>
        <p:blipFill>
          <a:blip r:embed="rId2" cstate="print">
            <a:lum bright="20000" contrast="40000"/>
          </a:blip>
          <a:srcRect/>
          <a:stretch>
            <a:fillRect/>
          </a:stretch>
        </p:blipFill>
        <p:spPr bwMode="auto">
          <a:xfrm>
            <a:off x="395536" y="3356992"/>
            <a:ext cx="3132592" cy="315049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UARIO\Desktop\CAIMILA\images (3).jpg"/>
          <p:cNvPicPr>
            <a:picLocks noChangeAspect="1" noChangeArrowheads="1"/>
          </p:cNvPicPr>
          <p:nvPr/>
        </p:nvPicPr>
        <p:blipFill>
          <a:blip r:embed="rId2" cstate="print"/>
          <a:srcRect/>
          <a:stretch>
            <a:fillRect/>
          </a:stretch>
        </p:blipFill>
        <p:spPr bwMode="auto">
          <a:xfrm>
            <a:off x="0" y="-1"/>
            <a:ext cx="9144000" cy="6849171"/>
          </a:xfrm>
          <a:prstGeom prst="rect">
            <a:avLst/>
          </a:prstGeom>
          <a:noFill/>
        </p:spPr>
      </p:pic>
      <p:sp>
        <p:nvSpPr>
          <p:cNvPr id="3" name="2 CuadroTexto"/>
          <p:cNvSpPr txBox="1"/>
          <p:nvPr/>
        </p:nvSpPr>
        <p:spPr>
          <a:xfrm>
            <a:off x="683568" y="5301208"/>
            <a:ext cx="7344816" cy="1015663"/>
          </a:xfrm>
          <a:prstGeom prst="rect">
            <a:avLst/>
          </a:prstGeom>
          <a:noFill/>
        </p:spPr>
        <p:txBody>
          <a:bodyPr wrap="square" rtlCol="0">
            <a:spAutoFit/>
          </a:bodyPr>
          <a:lstStyle/>
          <a:p>
            <a:pPr algn="ctr"/>
            <a:r>
              <a:rPr lang="es-CO" sz="3000" dirty="0" smtClean="0">
                <a:effectLst>
                  <a:outerShdw blurRad="38100" dist="38100" dir="2700000" algn="tl">
                    <a:srgbClr val="000000">
                      <a:alpha val="43137"/>
                    </a:srgbClr>
                  </a:outerShdw>
                </a:effectLst>
                <a:latin typeface="Broadway" pitchFamily="82" charset="0"/>
              </a:rPr>
              <a:t>BENEFICIOS QUE PROPORCIONA EL MUNDO ACUATICO</a:t>
            </a:r>
            <a:endParaRPr lang="es-CO" sz="3000" dirty="0">
              <a:effectLst>
                <a:outerShdw blurRad="38100" dist="38100" dir="2700000" algn="tl">
                  <a:srgbClr val="000000">
                    <a:alpha val="43137"/>
                  </a:srgbClr>
                </a:outerShdw>
              </a:effectLst>
              <a:latin typeface="Broadway" pitchFamily="82"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836712"/>
            <a:ext cx="8568952" cy="5355312"/>
          </a:xfrm>
          <a:prstGeom prst="rect">
            <a:avLst/>
          </a:prstGeom>
          <a:noFill/>
        </p:spPr>
        <p:txBody>
          <a:bodyPr wrap="square" rtlCol="0">
            <a:spAutoFit/>
          </a:bodyPr>
          <a:lstStyle/>
          <a:p>
            <a:r>
              <a:rPr lang="es-CO" b="1" dirty="0" smtClean="0"/>
              <a:t>Desarrollo psicomotriz.</a:t>
            </a:r>
            <a:r>
              <a:rPr lang="es-CO" dirty="0" smtClean="0"/>
              <a:t>- El bebé que todavía no camina encuentra en el agua la posibilidad de moverse en todas direcciones. El agua le da libertad para ejercitar sus brazos y sus piernas al mismo tiempo en forma permanente. </a:t>
            </a:r>
          </a:p>
          <a:p>
            <a:r>
              <a:rPr lang="es-CO" dirty="0" smtClean="0"/>
              <a:t>Todos sus sentidos están en actividad.</a:t>
            </a:r>
            <a:br>
              <a:rPr lang="es-CO" dirty="0" smtClean="0"/>
            </a:br>
            <a:r>
              <a:rPr lang="es-CO" dirty="0" smtClean="0"/>
              <a:t/>
            </a:r>
            <a:br>
              <a:rPr lang="es-CO" dirty="0" smtClean="0"/>
            </a:br>
            <a:r>
              <a:rPr lang="es-CO" b="1" dirty="0" smtClean="0"/>
              <a:t>Amplía su mundo de relación</a:t>
            </a:r>
            <a:r>
              <a:rPr lang="es-CO" dirty="0" smtClean="0"/>
              <a:t>.- Desde el punto de vista social,  los juegos en el agua lo inician en la socialización, en forma placentera y sin traumas, en un ambiente lúdico y recreativo. Compartir la pileta con otros niños también le ayudarán </a:t>
            </a:r>
            <a:r>
              <a:rPr lang="es-CO" dirty="0" smtClean="0"/>
              <a:t>a </a:t>
            </a:r>
            <a:r>
              <a:rPr lang="es-CO" dirty="0" smtClean="0"/>
              <a:t>su mundo de relación. Poder manejarse en el agua le da al niño seguridad y confianza para comunicarse y desarrollarse en grupo. También le enseña a responder a consignas y recomendaciones.</a:t>
            </a:r>
            <a:br>
              <a:rPr lang="es-CO" dirty="0" smtClean="0"/>
            </a:br>
            <a:r>
              <a:rPr lang="es-CO" b="1" dirty="0" smtClean="0"/>
              <a:t/>
            </a:r>
            <a:br>
              <a:rPr lang="es-CO" b="1" dirty="0" smtClean="0"/>
            </a:br>
            <a:r>
              <a:rPr lang="es-CO" b="1" dirty="0" smtClean="0"/>
              <a:t>Mejor actividad </a:t>
            </a:r>
            <a:r>
              <a:rPr lang="es-CO" b="1" dirty="0" err="1" smtClean="0"/>
              <a:t>cardiorespiratoria</a:t>
            </a:r>
            <a:r>
              <a:rPr lang="es-CO" dirty="0" smtClean="0"/>
              <a:t>.- Desde el punto de vista fisiológico la actividad acuática fortalece el sistema </a:t>
            </a:r>
            <a:r>
              <a:rPr lang="es-CO" dirty="0" err="1" smtClean="0"/>
              <a:t>cardiorespiratorio</a:t>
            </a:r>
            <a:r>
              <a:rPr lang="es-CO" dirty="0" smtClean="0"/>
              <a:t> y colabora en el desarrollo del aparato óseo muscular. La natación fortalece el corazón y los pulmones. Gracias a los ejercicios respiratorios que se realizan en el agua, se aumenta la eficiencia en la oxigenación y traslado de la sangre.</a:t>
            </a:r>
            <a:br>
              <a:rPr lang="es-CO" dirty="0" smtClean="0"/>
            </a:br>
            <a:r>
              <a:rPr lang="es-CO" b="1" dirty="0" smtClean="0"/>
              <a:t/>
            </a:r>
            <a:br>
              <a:rPr lang="es-CO" b="1" dirty="0" smtClean="0"/>
            </a:br>
            <a:endParaRPr lang="es-CO"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764704"/>
            <a:ext cx="8352928" cy="5909310"/>
          </a:xfrm>
          <a:prstGeom prst="rect">
            <a:avLst/>
          </a:prstGeom>
          <a:noFill/>
        </p:spPr>
        <p:txBody>
          <a:bodyPr wrap="square" rtlCol="0">
            <a:spAutoFit/>
          </a:bodyPr>
          <a:lstStyle/>
          <a:p>
            <a:r>
              <a:rPr lang="es-CO" b="1" dirty="0" smtClean="0"/>
              <a:t>Estímulo intelectual.</a:t>
            </a:r>
            <a:r>
              <a:rPr lang="es-CO" dirty="0" smtClean="0"/>
              <a:t>- Estudios científicos señalan que los bebés que han aprendido a nadar en los dos primeros años de vida, desarrollan una mayor percepción del mundo que los rodea y poseen después más capacidad de concentración y un mejor desarrollo psicofísico. Esto les hace aprender a ser más creativos y observadores. Asimismo, el agua estimula la capacidad de juego del niño, lo que repercute en aprendizajes futuros de forma muy positiva. </a:t>
            </a:r>
            <a:br>
              <a:rPr lang="es-CO" dirty="0" smtClean="0"/>
            </a:br>
            <a:r>
              <a:rPr lang="es-CO" dirty="0" smtClean="0"/>
              <a:t/>
            </a:r>
            <a:br>
              <a:rPr lang="es-CO" dirty="0" smtClean="0"/>
            </a:br>
            <a:r>
              <a:rPr lang="es-CO" b="1" dirty="0" smtClean="0"/>
              <a:t>Seguridad</a:t>
            </a:r>
            <a:r>
              <a:rPr lang="es-CO" dirty="0" smtClean="0"/>
              <a:t>.- Conocer el agua y sus límites, y dominar el medio acuático le confieren seguridad e independencia al niño. Le crea una noción real de sus posibilidades y limitaciones. </a:t>
            </a:r>
            <a:br>
              <a:rPr lang="es-CO" dirty="0" smtClean="0"/>
            </a:br>
            <a:r>
              <a:rPr lang="es-CO" dirty="0" smtClean="0"/>
              <a:t/>
            </a:r>
            <a:br>
              <a:rPr lang="es-CO" dirty="0" smtClean="0"/>
            </a:br>
            <a:r>
              <a:rPr lang="es-CO" b="1" dirty="0" smtClean="0"/>
              <a:t>Supervivencia.</a:t>
            </a:r>
            <a:r>
              <a:rPr lang="es-CO" dirty="0" smtClean="0"/>
              <a:t>- El niño pequeño aprende las nociones básicas para darse vuelta en el agua y no ahogarse, en caso de caer accidentalmente a la pileta.</a:t>
            </a:r>
            <a:br>
              <a:rPr lang="es-CO" dirty="0" smtClean="0"/>
            </a:br>
            <a:r>
              <a:rPr lang="es-CO" dirty="0" smtClean="0"/>
              <a:t/>
            </a:r>
            <a:br>
              <a:rPr lang="es-CO" dirty="0" smtClean="0"/>
            </a:br>
            <a:r>
              <a:rPr lang="es-CO" b="1" dirty="0" smtClean="0"/>
              <a:t>Fortalece relaciones con los padres.</a:t>
            </a:r>
            <a:r>
              <a:rPr lang="es-CO" dirty="0" smtClean="0"/>
              <a:t>- Mejora y fortalece la relación afectiva entre el bebé y los padres. Palabras de cariño, canciones y juegos ayudan al niño a sentirse querido y en consecuencia eleva su autoestima.</a:t>
            </a:r>
            <a:br>
              <a:rPr lang="es-CO" dirty="0" smtClean="0"/>
            </a:br>
            <a:r>
              <a:rPr lang="es-CO" dirty="0" smtClean="0"/>
              <a:t/>
            </a:r>
            <a:br>
              <a:rPr lang="es-CO" dirty="0" smtClean="0"/>
            </a:br>
            <a:endParaRPr lang="es-CO" dirty="0" smtClean="0"/>
          </a:p>
          <a:p>
            <a:endParaRPr lang="es-CO"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764704"/>
            <a:ext cx="8136904" cy="5632311"/>
          </a:xfrm>
          <a:prstGeom prst="rect">
            <a:avLst/>
          </a:prstGeom>
          <a:noFill/>
        </p:spPr>
        <p:txBody>
          <a:bodyPr wrap="square" rtlCol="0">
            <a:spAutoFit/>
          </a:bodyPr>
          <a:lstStyle/>
          <a:p>
            <a:r>
              <a:rPr lang="es-CO" b="1" dirty="0" smtClean="0"/>
              <a:t>Estimulación temprana.</a:t>
            </a:r>
            <a:r>
              <a:rPr lang="es-CO" dirty="0" smtClean="0"/>
              <a:t>- "Es fundamental el aprovechamiento de la estimulación acuática durante los primeros meses de vida del bebé. Es importante para la enseñanza de la natación y su continuidad en el agua, especialmente en aquellos casos donde el aprendizaje es esencial para salvar su vida ante situaciones de riesgos reales por contar con una pileta en su propia casa", advierte Graciela </a:t>
            </a:r>
            <a:r>
              <a:rPr lang="es-CO" dirty="0" err="1" smtClean="0"/>
              <a:t>Vece</a:t>
            </a:r>
            <a:r>
              <a:rPr lang="es-CO" dirty="0" smtClean="0"/>
              <a:t>.</a:t>
            </a:r>
            <a:br>
              <a:rPr lang="es-CO" dirty="0" smtClean="0"/>
            </a:br>
            <a:r>
              <a:rPr lang="es-CO" dirty="0" smtClean="0"/>
              <a:t/>
            </a:r>
            <a:br>
              <a:rPr lang="es-CO" dirty="0" smtClean="0"/>
            </a:br>
            <a:r>
              <a:rPr lang="es-CO" b="1" dirty="0" smtClean="0"/>
              <a:t>Futuro</a:t>
            </a:r>
            <a:r>
              <a:rPr lang="es-CO" dirty="0" smtClean="0"/>
              <a:t>.- La continuidad juega un rol preponderante en el logro de grandes objetivos. Lo que se aprende desde bebé sirve para el logro de nuevas habilidades en el futuro. </a:t>
            </a:r>
            <a:br>
              <a:rPr lang="es-CO" dirty="0" smtClean="0"/>
            </a:br>
            <a:r>
              <a:rPr lang="es-CO" dirty="0" smtClean="0"/>
              <a:t/>
            </a:r>
            <a:br>
              <a:rPr lang="es-CO" dirty="0" smtClean="0"/>
            </a:br>
            <a:r>
              <a:rPr lang="es-CO" b="1" dirty="0" smtClean="0"/>
              <a:t>Mejora el sueño del bebé.</a:t>
            </a:r>
            <a:r>
              <a:rPr lang="es-CO" dirty="0" smtClean="0"/>
              <a:t>- El bebé aprende a relajarse y luego se duerme más rápidamente.</a:t>
            </a:r>
            <a:br>
              <a:rPr lang="es-CO" dirty="0" smtClean="0"/>
            </a:br>
            <a:r>
              <a:rPr lang="es-CO" b="1" dirty="0" smtClean="0"/>
              <a:t/>
            </a:r>
            <a:br>
              <a:rPr lang="es-CO" b="1" dirty="0" smtClean="0"/>
            </a:br>
            <a:r>
              <a:rPr lang="es-CO" b="1" dirty="0" smtClean="0"/>
              <a:t>Nuevos hábitos.</a:t>
            </a:r>
            <a:r>
              <a:rPr lang="es-CO" dirty="0" smtClean="0"/>
              <a:t>- El bebé aprende rápidamente los hábitos que se le enseña. Una constancia en la pileta ayuda a marcar tiempos para dormir y para comer.</a:t>
            </a:r>
            <a:br>
              <a:rPr lang="es-CO" dirty="0" smtClean="0"/>
            </a:br>
            <a:r>
              <a:rPr lang="es-CO" dirty="0" smtClean="0"/>
              <a:t/>
            </a:r>
            <a:br>
              <a:rPr lang="es-CO" dirty="0" smtClean="0"/>
            </a:br>
            <a:r>
              <a:rPr lang="es-CO" b="1" dirty="0" smtClean="0"/>
              <a:t>Buen apetito.</a:t>
            </a:r>
            <a:r>
              <a:rPr lang="es-CO" dirty="0" smtClean="0"/>
              <a:t>- La pileta abre el apetito a chicos y grandes, y los bebés no son la excepción.</a:t>
            </a:r>
            <a:endParaRPr lang="es-CO"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UARIO\Desktop\CAIMILA\Urchinrock.jpg"/>
          <p:cNvPicPr>
            <a:picLocks noChangeAspect="1" noChangeArrowheads="1"/>
          </p:cNvPicPr>
          <p:nvPr/>
        </p:nvPicPr>
        <p:blipFill>
          <a:blip r:embed="rId2" cstate="print"/>
          <a:srcRect/>
          <a:stretch>
            <a:fillRect/>
          </a:stretch>
        </p:blipFill>
        <p:spPr bwMode="auto">
          <a:xfrm>
            <a:off x="0" y="0"/>
            <a:ext cx="9144000" cy="686861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980728"/>
            <a:ext cx="7851648" cy="1828800"/>
          </a:xfrm>
        </p:spPr>
        <p:txBody>
          <a:bodyPr>
            <a:noAutofit/>
          </a:bodyPr>
          <a:lstStyle/>
          <a:p>
            <a:pPr algn="ctr"/>
            <a:r>
              <a:rPr lang="es-CO" sz="6000" u="sng" dirty="0" smtClean="0">
                <a:latin typeface="Broadway" pitchFamily="82" charset="0"/>
              </a:rPr>
              <a:t>DESARROLLO</a:t>
            </a:r>
            <a:r>
              <a:rPr lang="es-CO" sz="5000" dirty="0" smtClean="0">
                <a:latin typeface="Broadway" pitchFamily="82" charset="0"/>
              </a:rPr>
              <a:t/>
            </a:r>
            <a:br>
              <a:rPr lang="es-CO" sz="5000" dirty="0" smtClean="0">
                <a:latin typeface="Broadway" pitchFamily="82" charset="0"/>
              </a:rPr>
            </a:br>
            <a:r>
              <a:rPr lang="es-CO" sz="5000" dirty="0" smtClean="0">
                <a:latin typeface="Broadway" pitchFamily="82" charset="0"/>
              </a:rPr>
              <a:t> MOTOR Y COGNITIVO</a:t>
            </a:r>
            <a:endParaRPr lang="es-CO" sz="5000" dirty="0">
              <a:latin typeface="Broadway" pitchFamily="82" charset="0"/>
            </a:endParaRPr>
          </a:p>
        </p:txBody>
      </p:sp>
      <p:sp>
        <p:nvSpPr>
          <p:cNvPr id="3" name="2 Subtítulo"/>
          <p:cNvSpPr>
            <a:spLocks noGrp="1"/>
          </p:cNvSpPr>
          <p:nvPr>
            <p:ph type="subTitle" idx="1"/>
          </p:nvPr>
        </p:nvSpPr>
        <p:spPr>
          <a:xfrm flipH="1">
            <a:off x="11295032" y="4653136"/>
            <a:ext cx="45719" cy="328000"/>
          </a:xfrm>
        </p:spPr>
        <p:txBody>
          <a:bodyPr>
            <a:normAutofit fontScale="70000" lnSpcReduction="20000"/>
          </a:bodyPr>
          <a:lstStyle/>
          <a:p>
            <a:endParaRPr lang="es-CO" dirty="0"/>
          </a:p>
        </p:txBody>
      </p:sp>
      <p:pic>
        <p:nvPicPr>
          <p:cNvPr id="1026" name="Picture 2" descr="C:\Users\USUARIO\Desktop\CAIMILA\gd3984330water-babies-pics-s-1824.jpg"/>
          <p:cNvPicPr>
            <a:picLocks noChangeAspect="1" noChangeArrowheads="1"/>
          </p:cNvPicPr>
          <p:nvPr/>
        </p:nvPicPr>
        <p:blipFill>
          <a:blip r:embed="rId2" cstate="print"/>
          <a:srcRect/>
          <a:stretch>
            <a:fillRect/>
          </a:stretch>
        </p:blipFill>
        <p:spPr bwMode="auto">
          <a:xfrm>
            <a:off x="179512" y="3284984"/>
            <a:ext cx="5561013" cy="3409950"/>
          </a:xfrm>
          <a:prstGeom prst="rect">
            <a:avLst/>
          </a:prstGeom>
          <a:noFill/>
        </p:spPr>
      </p:pic>
      <p:sp>
        <p:nvSpPr>
          <p:cNvPr id="5" name="4 CuadroTexto"/>
          <p:cNvSpPr txBox="1"/>
          <p:nvPr/>
        </p:nvSpPr>
        <p:spPr>
          <a:xfrm>
            <a:off x="6012160" y="4077072"/>
            <a:ext cx="2915816" cy="1477328"/>
          </a:xfrm>
          <a:prstGeom prst="rect">
            <a:avLst/>
          </a:prstGeom>
          <a:noFill/>
        </p:spPr>
        <p:txBody>
          <a:bodyPr wrap="square" rtlCol="0">
            <a:spAutoFit/>
          </a:bodyPr>
          <a:lstStyle/>
          <a:p>
            <a:r>
              <a:rPr lang="es-CO" sz="3000" b="1" dirty="0" smtClean="0">
                <a:solidFill>
                  <a:schemeClr val="tx2">
                    <a:lumMod val="25000"/>
                  </a:schemeClr>
                </a:solidFill>
                <a:effectLst>
                  <a:outerShdw blurRad="38100" dist="38100" dir="2700000" algn="tl">
                    <a:srgbClr val="000000">
                      <a:alpha val="43137"/>
                    </a:srgbClr>
                  </a:outerShdw>
                </a:effectLst>
                <a:latin typeface="Broadway" pitchFamily="82" charset="0"/>
              </a:rPr>
              <a:t>ÑINOS DE </a:t>
            </a:r>
          </a:p>
          <a:p>
            <a:r>
              <a:rPr lang="es-CO" sz="3000" b="1" dirty="0" smtClean="0">
                <a:solidFill>
                  <a:schemeClr val="tx2">
                    <a:lumMod val="25000"/>
                  </a:schemeClr>
                </a:solidFill>
                <a:effectLst>
                  <a:outerShdw blurRad="38100" dist="38100" dir="2700000" algn="tl">
                    <a:srgbClr val="000000">
                      <a:alpha val="43137"/>
                    </a:srgbClr>
                  </a:outerShdw>
                </a:effectLst>
                <a:latin typeface="Broadway" pitchFamily="82" charset="0"/>
              </a:rPr>
              <a:t>0 A 1 AÑO DE EDAD</a:t>
            </a:r>
            <a:endParaRPr lang="es-CO" sz="3000" b="1" dirty="0">
              <a:solidFill>
                <a:schemeClr val="tx2">
                  <a:lumMod val="25000"/>
                </a:schemeClr>
              </a:solidFill>
              <a:effectLst>
                <a:outerShdw blurRad="38100" dist="38100" dir="2700000" algn="tl">
                  <a:srgbClr val="000000">
                    <a:alpha val="43137"/>
                  </a:srgbClr>
                </a:outerShdw>
              </a:effectLst>
              <a:latin typeface="Broadway" pitchFamily="82"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USUARIO\Desktop\CAIMILA\Lisa y Bart Bebes_1024.jpg"/>
          <p:cNvPicPr>
            <a:picLocks noChangeAspect="1" noChangeArrowheads="1"/>
          </p:cNvPicPr>
          <p:nvPr/>
        </p:nvPicPr>
        <p:blipFill>
          <a:blip r:embed="rId2" cstate="print"/>
          <a:srcRect/>
          <a:stretch>
            <a:fillRect/>
          </a:stretch>
        </p:blipFill>
        <p:spPr bwMode="auto">
          <a:xfrm>
            <a:off x="3262114" y="1"/>
            <a:ext cx="5881886" cy="6857999"/>
          </a:xfrm>
          <a:prstGeom prst="rect">
            <a:avLst/>
          </a:prstGeom>
          <a:noFill/>
        </p:spPr>
      </p:pic>
      <p:sp>
        <p:nvSpPr>
          <p:cNvPr id="3" name="2 Rectángulo"/>
          <p:cNvSpPr/>
          <p:nvPr/>
        </p:nvSpPr>
        <p:spPr>
          <a:xfrm>
            <a:off x="467544" y="548680"/>
            <a:ext cx="2304256" cy="6048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CuadroTexto"/>
          <p:cNvSpPr txBox="1"/>
          <p:nvPr/>
        </p:nvSpPr>
        <p:spPr>
          <a:xfrm>
            <a:off x="1043608" y="548680"/>
            <a:ext cx="936104" cy="7248138"/>
          </a:xfrm>
          <a:prstGeom prst="rect">
            <a:avLst/>
          </a:prstGeom>
          <a:noFill/>
        </p:spPr>
        <p:txBody>
          <a:bodyPr wrap="square" rtlCol="0">
            <a:spAutoFit/>
          </a:bodyPr>
          <a:lstStyle/>
          <a:p>
            <a:r>
              <a:rPr lang="es-CO" sz="5500" b="1" u="sng" dirty="0" smtClean="0">
                <a:solidFill>
                  <a:schemeClr val="bg1"/>
                </a:solidFill>
                <a:effectLst>
                  <a:outerShdw blurRad="38100" dist="38100" dir="2700000" algn="tl">
                    <a:srgbClr val="000000">
                      <a:alpha val="43137"/>
                    </a:srgbClr>
                  </a:outerShdw>
                </a:effectLst>
                <a:latin typeface="Broadway" pitchFamily="82" charset="0"/>
              </a:rPr>
              <a:t>GRACIAS</a:t>
            </a:r>
          </a:p>
          <a:p>
            <a:r>
              <a:rPr lang="es-CO" sz="8000" dirty="0" smtClean="0">
                <a:solidFill>
                  <a:schemeClr val="bg1"/>
                </a:solidFill>
                <a:latin typeface="Broadway" pitchFamily="82" charset="0"/>
              </a:rPr>
              <a:t> </a:t>
            </a:r>
            <a:endParaRPr lang="es-CO" sz="8000" dirty="0">
              <a:solidFill>
                <a:schemeClr val="bg1"/>
              </a:solidFill>
              <a:latin typeface="Broadway"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23528" y="332656"/>
            <a:ext cx="8305800" cy="1143000"/>
          </a:xfrm>
        </p:spPr>
        <p:txBody>
          <a:bodyPr/>
          <a:lstStyle/>
          <a:p>
            <a:r>
              <a:rPr lang="es-CO" dirty="0" smtClean="0"/>
              <a:t>DESARROLLO MOTOR</a:t>
            </a:r>
            <a:endParaRPr lang="es-CO" dirty="0"/>
          </a:p>
        </p:txBody>
      </p:sp>
      <p:pic>
        <p:nvPicPr>
          <p:cNvPr id="2050" name="Picture 2" descr="C:\Users\USUARIO\Desktop\CAIMILA\desarrollo motor.bmp"/>
          <p:cNvPicPr>
            <a:picLocks noChangeAspect="1" noChangeArrowheads="1"/>
          </p:cNvPicPr>
          <p:nvPr/>
        </p:nvPicPr>
        <p:blipFill>
          <a:blip r:embed="rId2" cstate="print"/>
          <a:srcRect/>
          <a:stretch>
            <a:fillRect/>
          </a:stretch>
        </p:blipFill>
        <p:spPr bwMode="auto">
          <a:xfrm>
            <a:off x="5220072" y="1628800"/>
            <a:ext cx="3707904" cy="4991190"/>
          </a:xfrm>
          <a:prstGeom prst="rect">
            <a:avLst/>
          </a:prstGeom>
          <a:noFill/>
        </p:spPr>
      </p:pic>
      <p:sp>
        <p:nvSpPr>
          <p:cNvPr id="6" name="5 CuadroTexto"/>
          <p:cNvSpPr txBox="1"/>
          <p:nvPr/>
        </p:nvSpPr>
        <p:spPr>
          <a:xfrm>
            <a:off x="323528" y="1988840"/>
            <a:ext cx="4464496" cy="3693319"/>
          </a:xfrm>
          <a:prstGeom prst="rect">
            <a:avLst/>
          </a:prstGeom>
          <a:noFill/>
        </p:spPr>
        <p:txBody>
          <a:bodyPr wrap="square" rtlCol="0">
            <a:spAutoFit/>
          </a:bodyPr>
          <a:lstStyle/>
          <a:p>
            <a:pPr algn="just"/>
            <a:r>
              <a:rPr lang="es-CO" dirty="0" smtClean="0"/>
              <a:t>EL DESARROLLO OCURRE DE FORMA </a:t>
            </a:r>
            <a:r>
              <a:rPr lang="es-CO" u="sng" dirty="0" smtClean="0"/>
              <a:t>SECUENCIAL.</a:t>
            </a:r>
          </a:p>
          <a:p>
            <a:pPr algn="just"/>
            <a:endParaRPr lang="es-CO" u="sng" dirty="0" smtClean="0"/>
          </a:p>
          <a:p>
            <a:pPr algn="just"/>
            <a:r>
              <a:rPr lang="es-CO" dirty="0" smtClean="0"/>
              <a:t>ES PROGRESIVO , ES DECIR LAS </a:t>
            </a:r>
            <a:r>
              <a:rPr lang="es-CO" dirty="0" smtClean="0"/>
              <a:t>HABILIDADES </a:t>
            </a:r>
            <a:r>
              <a:rPr lang="es-CO" dirty="0" smtClean="0"/>
              <a:t>SE VAN ACUMULANDO, VA DESDE LAS SIMPLES A LAS COMPLEJAS.</a:t>
            </a:r>
          </a:p>
          <a:p>
            <a:pPr algn="just"/>
            <a:endParaRPr lang="es-CO" dirty="0"/>
          </a:p>
          <a:p>
            <a:pPr algn="just"/>
            <a:r>
              <a:rPr lang="es-CO" dirty="0" smtClean="0"/>
              <a:t>LA DIRECCION QUE SIGUE EL DESARROLLO MOTOR ES DE ARRIBA HACIA ABAJO: CABEZA, TRONCO.</a:t>
            </a:r>
          </a:p>
          <a:p>
            <a:pPr algn="just"/>
            <a:r>
              <a:rPr lang="es-CO" dirty="0" smtClean="0"/>
              <a:t>Y APARECE DESDE EL CENTRO DEL CUERPO HACIA </a:t>
            </a:r>
            <a:r>
              <a:rPr lang="es-CO" dirty="0" smtClean="0"/>
              <a:t> AFUERA</a:t>
            </a:r>
            <a:r>
              <a:rPr lang="es-CO" dirty="0" smtClean="0"/>
              <a:t>.</a:t>
            </a:r>
            <a:endParaRPr lang="es-CO"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83568" y="1052736"/>
            <a:ext cx="3888432" cy="1015663"/>
          </a:xfrm>
          <a:prstGeom prst="rect">
            <a:avLst/>
          </a:prstGeom>
          <a:noFill/>
        </p:spPr>
        <p:txBody>
          <a:bodyPr wrap="square" rtlCol="0">
            <a:spAutoFit/>
          </a:bodyPr>
          <a:lstStyle/>
          <a:p>
            <a:pPr algn="ctr"/>
            <a:r>
              <a:rPr lang="es-CO" sz="3000" b="1" dirty="0" smtClean="0">
                <a:solidFill>
                  <a:srgbClr val="0070C0"/>
                </a:solidFill>
              </a:rPr>
              <a:t>DESARROLLO MOTOR</a:t>
            </a:r>
            <a:endParaRPr lang="es-CO" sz="3000" b="1" dirty="0">
              <a:solidFill>
                <a:srgbClr val="0070C0"/>
              </a:solidFill>
            </a:endParaRPr>
          </a:p>
        </p:txBody>
      </p:sp>
      <p:cxnSp>
        <p:nvCxnSpPr>
          <p:cNvPr id="8" name="7 Conector recto de flecha"/>
          <p:cNvCxnSpPr/>
          <p:nvPr/>
        </p:nvCxnSpPr>
        <p:spPr>
          <a:xfrm>
            <a:off x="4139952" y="1268760"/>
            <a:ext cx="129614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4139952" y="1268760"/>
            <a:ext cx="122413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5652120" y="980728"/>
            <a:ext cx="2736304" cy="477054"/>
          </a:xfrm>
          <a:prstGeom prst="rect">
            <a:avLst/>
          </a:prstGeom>
          <a:noFill/>
        </p:spPr>
        <p:txBody>
          <a:bodyPr wrap="square" rtlCol="0">
            <a:spAutoFit/>
          </a:bodyPr>
          <a:lstStyle/>
          <a:p>
            <a:r>
              <a:rPr lang="es-CO" sz="2500" dirty="0" smtClean="0">
                <a:solidFill>
                  <a:schemeClr val="bg2">
                    <a:lumMod val="25000"/>
                  </a:schemeClr>
                </a:solidFill>
                <a:effectLst>
                  <a:outerShdw blurRad="38100" dist="38100" dir="2700000" algn="tl">
                    <a:srgbClr val="000000">
                      <a:alpha val="43137"/>
                    </a:srgbClr>
                  </a:outerShdw>
                </a:effectLst>
              </a:rPr>
              <a:t>MOTOR GRUESO</a:t>
            </a:r>
            <a:endParaRPr lang="es-CO" sz="2500" dirty="0">
              <a:solidFill>
                <a:schemeClr val="bg2">
                  <a:lumMod val="25000"/>
                </a:schemeClr>
              </a:solidFill>
              <a:effectLst>
                <a:outerShdw blurRad="38100" dist="38100" dir="2700000" algn="tl">
                  <a:srgbClr val="000000">
                    <a:alpha val="43137"/>
                  </a:srgbClr>
                </a:outerShdw>
              </a:effectLst>
            </a:endParaRPr>
          </a:p>
        </p:txBody>
      </p:sp>
      <p:sp>
        <p:nvSpPr>
          <p:cNvPr id="12" name="11 CuadroTexto"/>
          <p:cNvSpPr txBox="1"/>
          <p:nvPr/>
        </p:nvSpPr>
        <p:spPr>
          <a:xfrm>
            <a:off x="5508104" y="1844824"/>
            <a:ext cx="2592288" cy="477054"/>
          </a:xfrm>
          <a:prstGeom prst="rect">
            <a:avLst/>
          </a:prstGeom>
          <a:noFill/>
        </p:spPr>
        <p:txBody>
          <a:bodyPr wrap="square" rtlCol="0">
            <a:spAutoFit/>
          </a:bodyPr>
          <a:lstStyle/>
          <a:p>
            <a:r>
              <a:rPr lang="es-CO" sz="2500" dirty="0" smtClean="0">
                <a:solidFill>
                  <a:schemeClr val="bg2">
                    <a:lumMod val="25000"/>
                  </a:schemeClr>
                </a:solidFill>
                <a:effectLst>
                  <a:outerShdw blurRad="38100" dist="38100" dir="2700000" algn="tl">
                    <a:srgbClr val="000000">
                      <a:alpha val="43137"/>
                    </a:srgbClr>
                  </a:outerShdw>
                </a:effectLst>
              </a:rPr>
              <a:t>MOTOR FINO</a:t>
            </a:r>
            <a:endParaRPr lang="es-CO" sz="2500" dirty="0">
              <a:solidFill>
                <a:schemeClr val="bg2">
                  <a:lumMod val="25000"/>
                </a:schemeClr>
              </a:solidFill>
              <a:effectLst>
                <a:outerShdw blurRad="38100" dist="38100" dir="2700000" algn="tl">
                  <a:srgbClr val="000000">
                    <a:alpha val="43137"/>
                  </a:srgbClr>
                </a:outerShdw>
              </a:effectLst>
            </a:endParaRPr>
          </a:p>
        </p:txBody>
      </p:sp>
      <p:pic>
        <p:nvPicPr>
          <p:cNvPr id="3074" name="Picture 2" descr="C:\Users\USUARIO\Desktop\CAIMILA\images (2).jpg"/>
          <p:cNvPicPr>
            <a:picLocks noChangeAspect="1" noChangeArrowheads="1"/>
          </p:cNvPicPr>
          <p:nvPr/>
        </p:nvPicPr>
        <p:blipFill>
          <a:blip r:embed="rId2" cstate="print"/>
          <a:srcRect/>
          <a:stretch>
            <a:fillRect/>
          </a:stretch>
        </p:blipFill>
        <p:spPr bwMode="auto">
          <a:xfrm>
            <a:off x="251520" y="2852936"/>
            <a:ext cx="3528392" cy="3744416"/>
          </a:xfrm>
          <a:prstGeom prst="rect">
            <a:avLst/>
          </a:prstGeom>
          <a:noFill/>
        </p:spPr>
      </p:pic>
      <p:sp>
        <p:nvSpPr>
          <p:cNvPr id="4" name="3 CuadroTexto"/>
          <p:cNvSpPr txBox="1"/>
          <p:nvPr/>
        </p:nvSpPr>
        <p:spPr>
          <a:xfrm>
            <a:off x="395536" y="3140968"/>
            <a:ext cx="3384376" cy="2908489"/>
          </a:xfrm>
          <a:prstGeom prst="rect">
            <a:avLst/>
          </a:prstGeom>
          <a:noFill/>
        </p:spPr>
        <p:txBody>
          <a:bodyPr wrap="square" rtlCol="0">
            <a:spAutoFit/>
          </a:bodyPr>
          <a:lstStyle/>
          <a:p>
            <a:r>
              <a:rPr lang="es-CO" sz="2500" b="1" u="sng" dirty="0" smtClean="0">
                <a:solidFill>
                  <a:schemeClr val="bg2">
                    <a:lumMod val="25000"/>
                  </a:schemeClr>
                </a:solidFill>
                <a:effectLst>
                  <a:outerShdw blurRad="38100" dist="38100" dir="2700000" algn="tl">
                    <a:srgbClr val="000000">
                      <a:alpha val="43137"/>
                    </a:srgbClr>
                  </a:outerShdw>
                </a:effectLst>
              </a:rPr>
              <a:t>MOTOR GRUESO</a:t>
            </a:r>
          </a:p>
          <a:p>
            <a:endParaRPr lang="es-CO" dirty="0"/>
          </a:p>
          <a:p>
            <a:pPr>
              <a:buFont typeface="Wingdings" pitchFamily="2" charset="2"/>
              <a:buChar char="Ø"/>
            </a:pPr>
            <a:r>
              <a:rPr lang="es-CO" sz="2000" b="1" dirty="0" smtClean="0">
                <a:effectLst>
                  <a:outerShdw blurRad="38100" dist="38100" dir="2700000" algn="tl">
                    <a:srgbClr val="000000">
                      <a:alpha val="43137"/>
                    </a:srgbClr>
                  </a:outerShdw>
                </a:effectLst>
              </a:rPr>
              <a:t>SOSTENER LA CABEZA</a:t>
            </a:r>
          </a:p>
          <a:p>
            <a:pPr>
              <a:buFont typeface="Wingdings" pitchFamily="2" charset="2"/>
              <a:buChar char="Ø"/>
            </a:pPr>
            <a:endParaRPr lang="es-CO" sz="2000" b="1" dirty="0">
              <a:effectLst>
                <a:outerShdw blurRad="38100" dist="38100" dir="2700000" algn="tl">
                  <a:srgbClr val="000000">
                    <a:alpha val="43137"/>
                  </a:srgbClr>
                </a:outerShdw>
              </a:effectLst>
            </a:endParaRPr>
          </a:p>
          <a:p>
            <a:pPr>
              <a:buFont typeface="Wingdings" pitchFamily="2" charset="2"/>
              <a:buChar char="Ø"/>
            </a:pPr>
            <a:r>
              <a:rPr lang="es-CO" sz="2000" b="1" dirty="0" smtClean="0">
                <a:effectLst>
                  <a:outerShdw blurRad="38100" dist="38100" dir="2700000" algn="tl">
                    <a:srgbClr val="000000">
                      <a:alpha val="43137"/>
                    </a:srgbClr>
                  </a:outerShdw>
                </a:effectLst>
              </a:rPr>
              <a:t>SENTARSE</a:t>
            </a:r>
          </a:p>
          <a:p>
            <a:pPr>
              <a:buFont typeface="Wingdings" pitchFamily="2" charset="2"/>
              <a:buChar char="Ø"/>
            </a:pPr>
            <a:endParaRPr lang="es-CO" sz="2000" b="1" dirty="0" smtClean="0">
              <a:effectLst>
                <a:outerShdw blurRad="38100" dist="38100" dir="2700000" algn="tl">
                  <a:srgbClr val="000000">
                    <a:alpha val="43137"/>
                  </a:srgbClr>
                </a:outerShdw>
              </a:effectLst>
            </a:endParaRPr>
          </a:p>
          <a:p>
            <a:pPr>
              <a:buFont typeface="Wingdings" pitchFamily="2" charset="2"/>
              <a:buChar char="Ø"/>
            </a:pPr>
            <a:r>
              <a:rPr lang="es-CO" sz="2000" b="1" dirty="0" smtClean="0">
                <a:effectLst>
                  <a:outerShdw blurRad="38100" dist="38100" dir="2700000" algn="tl">
                    <a:srgbClr val="000000">
                      <a:alpha val="43137"/>
                    </a:srgbClr>
                  </a:outerShdw>
                </a:effectLst>
              </a:rPr>
              <a:t>GATEAR</a:t>
            </a:r>
          </a:p>
          <a:p>
            <a:pPr>
              <a:buFont typeface="Wingdings" pitchFamily="2" charset="2"/>
              <a:buChar char="Ø"/>
            </a:pPr>
            <a:endParaRPr lang="es-CO" sz="2000" b="1" dirty="0">
              <a:effectLst>
                <a:outerShdw blurRad="38100" dist="38100" dir="2700000" algn="tl">
                  <a:srgbClr val="000000">
                    <a:alpha val="43137"/>
                  </a:srgbClr>
                </a:outerShdw>
              </a:effectLst>
            </a:endParaRPr>
          </a:p>
          <a:p>
            <a:pPr>
              <a:buFont typeface="Wingdings" pitchFamily="2" charset="2"/>
              <a:buChar char="Ø"/>
            </a:pPr>
            <a:r>
              <a:rPr lang="es-CO" sz="2000" b="1" dirty="0" smtClean="0">
                <a:effectLst>
                  <a:outerShdw blurRad="38100" dist="38100" dir="2700000" algn="tl">
                    <a:srgbClr val="000000">
                      <a:alpha val="43137"/>
                    </a:srgbClr>
                  </a:outerShdw>
                </a:effectLst>
              </a:rPr>
              <a:t>PARARSE - CAMINAR</a:t>
            </a:r>
            <a:endParaRPr lang="es-CO" sz="2000" b="1" dirty="0">
              <a:effectLst>
                <a:outerShdw blurRad="38100" dist="38100" dir="2700000" algn="tl">
                  <a:srgbClr val="000000">
                    <a:alpha val="43137"/>
                  </a:srgbClr>
                </a:outerShdw>
              </a:effectLst>
            </a:endParaRPr>
          </a:p>
        </p:txBody>
      </p:sp>
      <p:pic>
        <p:nvPicPr>
          <p:cNvPr id="3075" name="Picture 3" descr="C:\Users\USUARIO\Desktop\CAIMILA\images (2).jpg"/>
          <p:cNvPicPr>
            <a:picLocks noChangeAspect="1" noChangeArrowheads="1"/>
          </p:cNvPicPr>
          <p:nvPr/>
        </p:nvPicPr>
        <p:blipFill>
          <a:blip r:embed="rId2" cstate="print"/>
          <a:srcRect/>
          <a:stretch>
            <a:fillRect/>
          </a:stretch>
        </p:blipFill>
        <p:spPr bwMode="auto">
          <a:xfrm>
            <a:off x="4499992" y="3789040"/>
            <a:ext cx="3594671" cy="2730575"/>
          </a:xfrm>
          <a:prstGeom prst="rect">
            <a:avLst/>
          </a:prstGeom>
          <a:noFill/>
        </p:spPr>
      </p:pic>
      <p:sp>
        <p:nvSpPr>
          <p:cNvPr id="17" name="16 CuadroTexto"/>
          <p:cNvSpPr txBox="1"/>
          <p:nvPr/>
        </p:nvSpPr>
        <p:spPr>
          <a:xfrm>
            <a:off x="4860032" y="4005064"/>
            <a:ext cx="2808312" cy="2400657"/>
          </a:xfrm>
          <a:prstGeom prst="rect">
            <a:avLst/>
          </a:prstGeom>
          <a:noFill/>
        </p:spPr>
        <p:txBody>
          <a:bodyPr wrap="square" rtlCol="0">
            <a:spAutoFit/>
          </a:bodyPr>
          <a:lstStyle/>
          <a:p>
            <a:r>
              <a:rPr lang="es-CO" sz="2500" b="1" u="sng" dirty="0" smtClean="0">
                <a:solidFill>
                  <a:schemeClr val="bg2">
                    <a:lumMod val="25000"/>
                  </a:schemeClr>
                </a:solidFill>
                <a:effectLst>
                  <a:outerShdw blurRad="38100" dist="38100" dir="2700000" algn="tl">
                    <a:srgbClr val="000000">
                      <a:alpha val="43137"/>
                    </a:srgbClr>
                  </a:outerShdw>
                </a:effectLst>
              </a:rPr>
              <a:t>MOTOR FINO</a:t>
            </a:r>
          </a:p>
          <a:p>
            <a:endParaRPr lang="es-CO" sz="2500" b="1" u="sng" dirty="0">
              <a:solidFill>
                <a:schemeClr val="bg2">
                  <a:lumMod val="25000"/>
                </a:schemeClr>
              </a:solidFill>
              <a:effectLst>
                <a:outerShdw blurRad="38100" dist="38100" dir="2700000" algn="tl">
                  <a:srgbClr val="000000">
                    <a:alpha val="43137"/>
                  </a:srgbClr>
                </a:outerShdw>
              </a:effectLst>
            </a:endParaRPr>
          </a:p>
          <a:p>
            <a:pPr>
              <a:buFont typeface="Wingdings" pitchFamily="2" charset="2"/>
              <a:buChar char="Ø"/>
            </a:pPr>
            <a:r>
              <a:rPr lang="es-CO" sz="2000" b="1" dirty="0" smtClean="0">
                <a:effectLst>
                  <a:outerShdw blurRad="38100" dist="38100" dir="2700000" algn="tl">
                    <a:srgbClr val="000000">
                      <a:alpha val="43137"/>
                    </a:srgbClr>
                  </a:outerShdw>
                </a:effectLst>
              </a:rPr>
              <a:t>MOVIMIENTOS FINOS COORDINADOS ENTRE OJOS Y MANOS</a:t>
            </a:r>
            <a:endParaRPr lang="es-CO" sz="2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3322591" y="476672"/>
            <a:ext cx="45719" cy="1224136"/>
          </a:xfrm>
        </p:spPr>
        <p:txBody>
          <a:bodyPr>
            <a:noAutofit/>
          </a:bodyPr>
          <a:lstStyle/>
          <a:p>
            <a:pPr algn="ctr"/>
            <a:endParaRPr lang="es-CO" sz="3000" dirty="0">
              <a:effectLst>
                <a:outerShdw blurRad="38100" dist="38100" dir="2700000" algn="tl">
                  <a:srgbClr val="000000">
                    <a:alpha val="43137"/>
                  </a:srgbClr>
                </a:outerShdw>
              </a:effectLst>
            </a:endParaRPr>
          </a:p>
        </p:txBody>
      </p:sp>
      <p:pic>
        <p:nvPicPr>
          <p:cNvPr id="9" name="8 Marcador de posición de imagen" descr="bebe4.jpg"/>
          <p:cNvPicPr>
            <a:picLocks noGrp="1" noChangeAspect="1"/>
          </p:cNvPicPr>
          <p:nvPr>
            <p:ph type="pic" idx="1"/>
          </p:nvPr>
        </p:nvPicPr>
        <p:blipFill>
          <a:blip r:embed="rId2" cstate="print"/>
          <a:srcRect t="183" b="183"/>
          <a:stretch>
            <a:fillRect/>
          </a:stretch>
        </p:blipFill>
        <p:spPr/>
      </p:pic>
      <p:sp>
        <p:nvSpPr>
          <p:cNvPr id="10" name="9 Marcador de texto"/>
          <p:cNvSpPr>
            <a:spLocks noGrp="1"/>
          </p:cNvSpPr>
          <p:nvPr>
            <p:ph type="body" sz="half" idx="2"/>
          </p:nvPr>
        </p:nvSpPr>
        <p:spPr>
          <a:xfrm>
            <a:off x="323528" y="260648"/>
            <a:ext cx="7992888" cy="1027192"/>
          </a:xfrm>
        </p:spPr>
        <p:txBody>
          <a:bodyPr>
            <a:noAutofit/>
          </a:bodyPr>
          <a:lstStyle/>
          <a:p>
            <a:r>
              <a:rPr lang="es-CO" sz="5000" u="sng" dirty="0" smtClean="0">
                <a:solidFill>
                  <a:schemeClr val="accent2">
                    <a:lumMod val="50000"/>
                  </a:schemeClr>
                </a:solidFill>
                <a:latin typeface="Broadway" pitchFamily="82" charset="0"/>
              </a:rPr>
              <a:t>SOSTENER LA CABEZA</a:t>
            </a:r>
            <a:endParaRPr lang="es-CO" sz="5000" u="sng" dirty="0">
              <a:solidFill>
                <a:schemeClr val="accent2">
                  <a:lumMod val="50000"/>
                </a:schemeClr>
              </a:solidFill>
              <a:latin typeface="Broadway" pitchFamily="82" charset="0"/>
            </a:endParaRPr>
          </a:p>
        </p:txBody>
      </p:sp>
      <p:sp>
        <p:nvSpPr>
          <p:cNvPr id="11" name="10 CuadroTexto"/>
          <p:cNvSpPr txBox="1"/>
          <p:nvPr/>
        </p:nvSpPr>
        <p:spPr>
          <a:xfrm>
            <a:off x="323528" y="1196752"/>
            <a:ext cx="2448272" cy="5355312"/>
          </a:xfrm>
          <a:prstGeom prst="rect">
            <a:avLst/>
          </a:prstGeom>
          <a:noFill/>
        </p:spPr>
        <p:txBody>
          <a:bodyPr wrap="square" rtlCol="0">
            <a:spAutoFit/>
          </a:bodyPr>
          <a:lstStyle/>
          <a:p>
            <a:pPr algn="ctr"/>
            <a:r>
              <a:rPr lang="es-CO" b="1" u="sng" dirty="0" smtClean="0">
                <a:solidFill>
                  <a:schemeClr val="tx2"/>
                </a:solidFill>
              </a:rPr>
              <a:t>1 – 2 MESES</a:t>
            </a:r>
          </a:p>
          <a:p>
            <a:pPr algn="ctr"/>
            <a:r>
              <a:rPr lang="es-CO" b="1" dirty="0" smtClean="0">
                <a:solidFill>
                  <a:schemeClr val="accent2">
                    <a:lumMod val="75000"/>
                  </a:schemeClr>
                </a:solidFill>
              </a:rPr>
              <a:t>LEVANTA LA CABEZA 10CM Y LA SOSTIENE POR SEGUNDOS.</a:t>
            </a:r>
          </a:p>
          <a:p>
            <a:pPr algn="ctr"/>
            <a:endParaRPr lang="es-CO" b="1" dirty="0">
              <a:solidFill>
                <a:schemeClr val="accent2">
                  <a:lumMod val="75000"/>
                </a:schemeClr>
              </a:solidFill>
            </a:endParaRPr>
          </a:p>
          <a:p>
            <a:pPr algn="ctr"/>
            <a:r>
              <a:rPr lang="es-CO" b="1" u="sng" dirty="0" smtClean="0">
                <a:solidFill>
                  <a:schemeClr val="tx2"/>
                </a:solidFill>
              </a:rPr>
              <a:t>2-3 MESES</a:t>
            </a:r>
          </a:p>
          <a:p>
            <a:pPr algn="ctr"/>
            <a:r>
              <a:rPr lang="es-CO" b="1" dirty="0" smtClean="0">
                <a:solidFill>
                  <a:schemeClr val="accent2">
                    <a:lumMod val="75000"/>
                  </a:schemeClr>
                </a:solidFill>
              </a:rPr>
              <a:t>GIRA SU CABEZA 180°</a:t>
            </a:r>
          </a:p>
          <a:p>
            <a:pPr algn="ctr"/>
            <a:endParaRPr lang="es-CO" b="1" dirty="0">
              <a:solidFill>
                <a:schemeClr val="accent2">
                  <a:lumMod val="75000"/>
                </a:schemeClr>
              </a:solidFill>
            </a:endParaRPr>
          </a:p>
          <a:p>
            <a:pPr algn="ctr"/>
            <a:r>
              <a:rPr lang="es-CO" b="1" u="sng" dirty="0" smtClean="0">
                <a:solidFill>
                  <a:schemeClr val="tx2"/>
                </a:solidFill>
              </a:rPr>
              <a:t>3-4 MESES</a:t>
            </a:r>
          </a:p>
          <a:p>
            <a:pPr algn="ctr"/>
            <a:r>
              <a:rPr lang="es-CO" b="1" dirty="0" smtClean="0">
                <a:solidFill>
                  <a:schemeClr val="accent2">
                    <a:lumMod val="75000"/>
                  </a:schemeClr>
                </a:solidFill>
              </a:rPr>
              <a:t>SE SOSTIENE EN SUS </a:t>
            </a:r>
            <a:r>
              <a:rPr lang="es-CO" b="1" dirty="0" smtClean="0">
                <a:solidFill>
                  <a:schemeClr val="accent2">
                    <a:lumMod val="75000"/>
                  </a:schemeClr>
                </a:solidFill>
              </a:rPr>
              <a:t>CODOS </a:t>
            </a:r>
            <a:r>
              <a:rPr lang="es-CO" b="1" dirty="0" smtClean="0">
                <a:solidFill>
                  <a:schemeClr val="accent2">
                    <a:lumMod val="75000"/>
                  </a:schemeClr>
                </a:solidFill>
              </a:rPr>
              <a:t>LEVANTANDO TORAX Y CABEZA</a:t>
            </a:r>
          </a:p>
          <a:p>
            <a:pPr algn="ctr"/>
            <a:endParaRPr lang="es-CO" b="1" dirty="0">
              <a:solidFill>
                <a:schemeClr val="accent2">
                  <a:lumMod val="75000"/>
                </a:schemeClr>
              </a:solidFill>
            </a:endParaRPr>
          </a:p>
          <a:p>
            <a:pPr algn="ctr"/>
            <a:r>
              <a:rPr lang="es-CO" b="1" u="sng" dirty="0" smtClean="0">
                <a:solidFill>
                  <a:schemeClr val="tx2"/>
                </a:solidFill>
              </a:rPr>
              <a:t>4-5 MESES</a:t>
            </a:r>
          </a:p>
          <a:p>
            <a:pPr algn="ctr"/>
            <a:r>
              <a:rPr lang="es-CO" b="1" dirty="0" smtClean="0">
                <a:solidFill>
                  <a:schemeClr val="accent2">
                    <a:lumMod val="75000"/>
                  </a:schemeClr>
                </a:solidFill>
              </a:rPr>
              <a:t>FIRMEZA EN SU CABEZA</a:t>
            </a:r>
            <a:endParaRPr lang="es-CO"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51520" y="188641"/>
            <a:ext cx="6696744" cy="1152128"/>
          </a:xfrm>
        </p:spPr>
        <p:txBody>
          <a:bodyPr>
            <a:normAutofit fontScale="90000"/>
          </a:bodyPr>
          <a:lstStyle/>
          <a:p>
            <a:r>
              <a:rPr lang="es-CO" sz="6000" u="sng" dirty="0" smtClean="0">
                <a:solidFill>
                  <a:schemeClr val="accent2">
                    <a:lumMod val="50000"/>
                  </a:schemeClr>
                </a:solidFill>
                <a:latin typeface="Broadway" pitchFamily="82" charset="0"/>
              </a:rPr>
              <a:t>SENTARSE</a:t>
            </a:r>
            <a:r>
              <a:rPr lang="es-CO" u="sng" dirty="0" smtClean="0">
                <a:solidFill>
                  <a:schemeClr val="accent2">
                    <a:lumMod val="50000"/>
                  </a:schemeClr>
                </a:solidFill>
                <a:latin typeface="Broadway" pitchFamily="82" charset="0"/>
              </a:rPr>
              <a:t/>
            </a:r>
            <a:br>
              <a:rPr lang="es-CO" u="sng" dirty="0" smtClean="0">
                <a:solidFill>
                  <a:schemeClr val="accent2">
                    <a:lumMod val="50000"/>
                  </a:schemeClr>
                </a:solidFill>
                <a:latin typeface="Broadway" pitchFamily="82" charset="0"/>
              </a:rPr>
            </a:br>
            <a:endParaRPr lang="es-CO" dirty="0"/>
          </a:p>
        </p:txBody>
      </p:sp>
      <p:sp>
        <p:nvSpPr>
          <p:cNvPr id="6" name="5 Marcador de texto"/>
          <p:cNvSpPr>
            <a:spLocks noGrp="1"/>
          </p:cNvSpPr>
          <p:nvPr>
            <p:ph type="body" sz="half" idx="2"/>
          </p:nvPr>
        </p:nvSpPr>
        <p:spPr>
          <a:xfrm>
            <a:off x="395536" y="1916832"/>
            <a:ext cx="2664296" cy="3384376"/>
          </a:xfrm>
        </p:spPr>
        <p:txBody>
          <a:bodyPr>
            <a:normAutofit/>
          </a:bodyPr>
          <a:lstStyle/>
          <a:p>
            <a:pPr algn="ctr"/>
            <a:r>
              <a:rPr lang="es-CO" sz="1800" b="1" u="sng" dirty="0" smtClean="0">
                <a:solidFill>
                  <a:schemeClr val="tx2"/>
                </a:solidFill>
              </a:rPr>
              <a:t>3-4 MESES</a:t>
            </a:r>
          </a:p>
          <a:p>
            <a:pPr algn="ctr"/>
            <a:r>
              <a:rPr lang="es-CO" sz="1800" b="1" dirty="0" smtClean="0">
                <a:solidFill>
                  <a:schemeClr val="accent2">
                    <a:lumMod val="75000"/>
                  </a:schemeClr>
                </a:solidFill>
              </a:rPr>
              <a:t>GIRA EN POSICION VENTRAL, SOSTIENE SU PESO</a:t>
            </a:r>
          </a:p>
          <a:p>
            <a:pPr algn="ctr"/>
            <a:endParaRPr lang="es-CO" sz="1800" b="1" dirty="0" smtClean="0">
              <a:solidFill>
                <a:schemeClr val="accent2">
                  <a:lumMod val="75000"/>
                </a:schemeClr>
              </a:solidFill>
            </a:endParaRPr>
          </a:p>
          <a:p>
            <a:pPr algn="ctr"/>
            <a:r>
              <a:rPr lang="es-CO" sz="1800" b="1" u="sng" dirty="0" smtClean="0">
                <a:solidFill>
                  <a:schemeClr val="tx2"/>
                </a:solidFill>
              </a:rPr>
              <a:t>4- 5 MESES</a:t>
            </a:r>
          </a:p>
          <a:p>
            <a:pPr algn="ctr"/>
            <a:r>
              <a:rPr lang="es-CO" sz="1800" b="1" dirty="0" smtClean="0">
                <a:solidFill>
                  <a:schemeClr val="accent2">
                    <a:lumMod val="75000"/>
                  </a:schemeClr>
                </a:solidFill>
              </a:rPr>
              <a:t>SE SIENTA CON APOYO</a:t>
            </a:r>
            <a:endParaRPr lang="es-CO" sz="1800" dirty="0"/>
          </a:p>
        </p:txBody>
      </p:sp>
      <p:pic>
        <p:nvPicPr>
          <p:cNvPr id="7" name="6 Marcador de posición de imagen" descr="bebes-sentados.jpg"/>
          <p:cNvPicPr>
            <a:picLocks noGrp="1" noChangeAspect="1"/>
          </p:cNvPicPr>
          <p:nvPr>
            <p:ph type="pic" idx="1"/>
          </p:nvPr>
        </p:nvPicPr>
        <p:blipFill>
          <a:blip r:embed="rId2" cstate="print"/>
          <a:srcRect t="2714" b="2714"/>
          <a:stretch>
            <a:fillRect/>
          </a:stretch>
        </p:blipFill>
        <p:spPr>
          <a:xfrm rot="420000">
            <a:off x="3426228" y="1175444"/>
            <a:ext cx="4617720" cy="393192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79512" y="0"/>
            <a:ext cx="5184576" cy="1582621"/>
          </a:xfrm>
        </p:spPr>
        <p:txBody>
          <a:bodyPr>
            <a:noAutofit/>
          </a:bodyPr>
          <a:lstStyle/>
          <a:p>
            <a:r>
              <a:rPr lang="es-CO" sz="6000" u="sng" dirty="0" smtClean="0">
                <a:latin typeface="Broadway" pitchFamily="82" charset="0"/>
              </a:rPr>
              <a:t>GATEO</a:t>
            </a:r>
            <a:endParaRPr lang="es-CO" sz="6000" u="sng" dirty="0">
              <a:latin typeface="Broadway" pitchFamily="82" charset="0"/>
            </a:endParaRPr>
          </a:p>
        </p:txBody>
      </p:sp>
      <p:sp>
        <p:nvSpPr>
          <p:cNvPr id="6" name="5 Marcador de texto"/>
          <p:cNvSpPr>
            <a:spLocks noGrp="1"/>
          </p:cNvSpPr>
          <p:nvPr>
            <p:ph type="body" sz="half" idx="2"/>
          </p:nvPr>
        </p:nvSpPr>
        <p:spPr>
          <a:xfrm>
            <a:off x="323528" y="1916832"/>
            <a:ext cx="2736304" cy="3672408"/>
          </a:xfrm>
        </p:spPr>
        <p:txBody>
          <a:bodyPr>
            <a:normAutofit fontScale="92500" lnSpcReduction="10000"/>
          </a:bodyPr>
          <a:lstStyle/>
          <a:p>
            <a:pPr algn="ctr"/>
            <a:r>
              <a:rPr lang="es-CO" sz="1800" b="1" u="sng" dirty="0" smtClean="0">
                <a:solidFill>
                  <a:schemeClr val="tx2"/>
                </a:solidFill>
              </a:rPr>
              <a:t>5 – 6 MESES</a:t>
            </a:r>
          </a:p>
          <a:p>
            <a:pPr algn="ctr"/>
            <a:r>
              <a:rPr lang="es-CO" sz="1800" b="1" dirty="0" smtClean="0">
                <a:solidFill>
                  <a:schemeClr val="accent2">
                    <a:lumMod val="75000"/>
                  </a:schemeClr>
                </a:solidFill>
              </a:rPr>
              <a:t>INTENTA ARRASTRASE EN SUS MANO</a:t>
            </a:r>
          </a:p>
          <a:p>
            <a:pPr algn="ctr"/>
            <a:endParaRPr lang="es-CO" sz="1800" dirty="0" smtClean="0"/>
          </a:p>
          <a:p>
            <a:pPr algn="ctr"/>
            <a:r>
              <a:rPr lang="es-CO" sz="1800" b="1" u="sng" dirty="0" smtClean="0">
                <a:solidFill>
                  <a:schemeClr val="tx2"/>
                </a:solidFill>
              </a:rPr>
              <a:t>6-7 MESES</a:t>
            </a:r>
          </a:p>
          <a:p>
            <a:pPr algn="ctr"/>
            <a:r>
              <a:rPr lang="es-CO" sz="1800" b="1" dirty="0" smtClean="0">
                <a:solidFill>
                  <a:schemeClr val="accent2">
                    <a:lumMod val="75000"/>
                  </a:schemeClr>
                </a:solidFill>
              </a:rPr>
              <a:t>DESARROLLO TONICIDAD MUSCULAR</a:t>
            </a:r>
          </a:p>
          <a:p>
            <a:pPr algn="ctr"/>
            <a:endParaRPr lang="es-CO" sz="1800" b="1" dirty="0" smtClean="0">
              <a:solidFill>
                <a:schemeClr val="accent2">
                  <a:lumMod val="75000"/>
                </a:schemeClr>
              </a:solidFill>
            </a:endParaRPr>
          </a:p>
          <a:p>
            <a:pPr algn="ctr"/>
            <a:r>
              <a:rPr lang="es-CO" sz="1800" b="1" u="sng" dirty="0" smtClean="0">
                <a:solidFill>
                  <a:schemeClr val="tx2"/>
                </a:solidFill>
              </a:rPr>
              <a:t>7- 8 MESES</a:t>
            </a:r>
          </a:p>
          <a:p>
            <a:pPr algn="ctr"/>
            <a:r>
              <a:rPr lang="es-CO" sz="1800" b="1" dirty="0" smtClean="0">
                <a:solidFill>
                  <a:schemeClr val="accent2">
                    <a:lumMod val="75000"/>
                  </a:schemeClr>
                </a:solidFill>
              </a:rPr>
              <a:t>SE ARRASTRA HACIA LOS LADOS ADELANTE Y ATRÁS EN POSICION ERGUIDA. </a:t>
            </a:r>
          </a:p>
          <a:p>
            <a:pPr algn="ctr"/>
            <a:endParaRPr lang="es-CO" sz="1800" b="1" dirty="0" smtClean="0">
              <a:solidFill>
                <a:schemeClr val="accent2">
                  <a:lumMod val="75000"/>
                </a:schemeClr>
              </a:solidFill>
            </a:endParaRPr>
          </a:p>
          <a:p>
            <a:pPr algn="ctr"/>
            <a:endParaRPr lang="es-CO" sz="1800" b="1" dirty="0" smtClean="0">
              <a:solidFill>
                <a:schemeClr val="accent2">
                  <a:lumMod val="75000"/>
                </a:schemeClr>
              </a:solidFill>
            </a:endParaRPr>
          </a:p>
        </p:txBody>
      </p:sp>
      <p:pic>
        <p:nvPicPr>
          <p:cNvPr id="7" name="6 Marcador de posición de imagen" descr="bebegateando_thumb.jpg"/>
          <p:cNvPicPr>
            <a:picLocks noGrp="1" noChangeAspect="1"/>
          </p:cNvPicPr>
          <p:nvPr>
            <p:ph type="pic" idx="1"/>
          </p:nvPr>
        </p:nvPicPr>
        <p:blipFill>
          <a:blip r:embed="rId2" cstate="print"/>
          <a:srcRect l="9596" r="9596"/>
          <a:stretch>
            <a:fillRect/>
          </a:stretch>
        </p:blipFill>
        <p:spPr>
          <a:xfrm rot="420000">
            <a:off x="3425825" y="1247775"/>
            <a:ext cx="4618038" cy="3932238"/>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0" y="-531440"/>
            <a:ext cx="5436096" cy="1582621"/>
          </a:xfrm>
        </p:spPr>
        <p:txBody>
          <a:bodyPr>
            <a:noAutofit/>
          </a:bodyPr>
          <a:lstStyle/>
          <a:p>
            <a:r>
              <a:rPr lang="es-CO" sz="6000" u="sng" dirty="0" smtClean="0">
                <a:latin typeface="Broadway" pitchFamily="82" charset="0"/>
              </a:rPr>
              <a:t>CAMINAR</a:t>
            </a:r>
            <a:endParaRPr lang="es-CO" sz="6000" u="sng" dirty="0">
              <a:latin typeface="Broadway" pitchFamily="82" charset="0"/>
            </a:endParaRPr>
          </a:p>
        </p:txBody>
      </p:sp>
      <p:sp>
        <p:nvSpPr>
          <p:cNvPr id="6" name="5 Marcador de texto"/>
          <p:cNvSpPr>
            <a:spLocks noGrp="1"/>
          </p:cNvSpPr>
          <p:nvPr>
            <p:ph type="body" sz="half" idx="2"/>
          </p:nvPr>
        </p:nvSpPr>
        <p:spPr>
          <a:xfrm>
            <a:off x="251520" y="1412776"/>
            <a:ext cx="2664296" cy="4032448"/>
          </a:xfrm>
        </p:spPr>
        <p:txBody>
          <a:bodyPr>
            <a:normAutofit fontScale="85000" lnSpcReduction="20000"/>
          </a:bodyPr>
          <a:lstStyle/>
          <a:p>
            <a:pPr algn="ctr"/>
            <a:r>
              <a:rPr lang="es-CO" sz="1800" b="1" u="sng" dirty="0" smtClean="0">
                <a:solidFill>
                  <a:schemeClr val="tx2"/>
                </a:solidFill>
              </a:rPr>
              <a:t>8 – 9 MESES</a:t>
            </a:r>
          </a:p>
          <a:p>
            <a:pPr algn="ctr"/>
            <a:r>
              <a:rPr lang="es-CO" sz="1800" b="1" dirty="0" smtClean="0">
                <a:solidFill>
                  <a:schemeClr val="accent2">
                    <a:lumMod val="75000"/>
                  </a:schemeClr>
                </a:solidFill>
              </a:rPr>
              <a:t>SE PONE DE PIE SIN AYUDA</a:t>
            </a:r>
          </a:p>
          <a:p>
            <a:pPr algn="ctr"/>
            <a:endParaRPr lang="es-CO" sz="1800" b="1" dirty="0" smtClean="0">
              <a:solidFill>
                <a:schemeClr val="accent2">
                  <a:lumMod val="75000"/>
                </a:schemeClr>
              </a:solidFill>
            </a:endParaRPr>
          </a:p>
          <a:p>
            <a:pPr algn="ctr"/>
            <a:r>
              <a:rPr lang="es-CO" sz="1800" b="1" u="sng" dirty="0" smtClean="0">
                <a:solidFill>
                  <a:schemeClr val="tx2"/>
                </a:solidFill>
              </a:rPr>
              <a:t>9 – 10 MESES</a:t>
            </a:r>
          </a:p>
          <a:p>
            <a:pPr algn="ctr"/>
            <a:r>
              <a:rPr lang="es-CO" sz="1800" b="1" dirty="0" smtClean="0">
                <a:solidFill>
                  <a:schemeClr val="accent2">
                    <a:lumMod val="75000"/>
                  </a:schemeClr>
                </a:solidFill>
              </a:rPr>
              <a:t>SE PARA Y SE SIENTA</a:t>
            </a:r>
          </a:p>
          <a:p>
            <a:pPr algn="ctr"/>
            <a:endParaRPr lang="es-CO" sz="1800" b="1" dirty="0" smtClean="0">
              <a:solidFill>
                <a:schemeClr val="accent2">
                  <a:lumMod val="75000"/>
                </a:schemeClr>
              </a:solidFill>
            </a:endParaRPr>
          </a:p>
          <a:p>
            <a:pPr algn="ctr"/>
            <a:r>
              <a:rPr lang="es-CO" sz="1800" b="1" u="sng" dirty="0" smtClean="0">
                <a:solidFill>
                  <a:schemeClr val="tx2"/>
                </a:solidFill>
              </a:rPr>
              <a:t>10 – 11 MESES</a:t>
            </a:r>
          </a:p>
          <a:p>
            <a:pPr algn="ctr"/>
            <a:r>
              <a:rPr lang="es-CO" sz="1800" b="1" dirty="0" smtClean="0">
                <a:solidFill>
                  <a:schemeClr val="accent2">
                    <a:lumMod val="75000"/>
                  </a:schemeClr>
                </a:solidFill>
              </a:rPr>
              <a:t>PRIMEROS PASOS </a:t>
            </a:r>
          </a:p>
          <a:p>
            <a:pPr algn="ctr"/>
            <a:r>
              <a:rPr lang="es-CO" sz="1800" b="1" dirty="0" smtClean="0">
                <a:solidFill>
                  <a:schemeClr val="accent2">
                    <a:lumMod val="75000"/>
                  </a:schemeClr>
                </a:solidFill>
              </a:rPr>
              <a:t>100% PESO CORPORAL</a:t>
            </a:r>
          </a:p>
          <a:p>
            <a:pPr algn="ctr"/>
            <a:r>
              <a:rPr lang="es-CO" sz="1800" b="1" dirty="0" smtClean="0">
                <a:solidFill>
                  <a:schemeClr val="accent2">
                    <a:lumMod val="75000"/>
                  </a:schemeClr>
                </a:solidFill>
              </a:rPr>
              <a:t>PRIMEROS PASOS</a:t>
            </a:r>
          </a:p>
          <a:p>
            <a:pPr algn="ctr"/>
            <a:endParaRPr lang="es-CO" sz="1800" b="1" dirty="0" smtClean="0">
              <a:solidFill>
                <a:schemeClr val="accent2">
                  <a:lumMod val="75000"/>
                </a:schemeClr>
              </a:solidFill>
            </a:endParaRPr>
          </a:p>
          <a:p>
            <a:pPr algn="ctr"/>
            <a:r>
              <a:rPr lang="es-CO" sz="1800" b="1" u="sng" dirty="0" smtClean="0">
                <a:solidFill>
                  <a:schemeClr val="tx2"/>
                </a:solidFill>
              </a:rPr>
              <a:t>11 – 12 MESES</a:t>
            </a:r>
          </a:p>
          <a:p>
            <a:pPr algn="ctr"/>
            <a:r>
              <a:rPr lang="es-CO" sz="1800" b="1" dirty="0" smtClean="0">
                <a:solidFill>
                  <a:schemeClr val="accent2">
                    <a:lumMod val="75000"/>
                  </a:schemeClr>
                </a:solidFill>
              </a:rPr>
              <a:t>CAMINA CON LA CABEZA AL FRENTE CONTROLANDO LA GRAVEDAD</a:t>
            </a:r>
          </a:p>
          <a:p>
            <a:pPr algn="ctr"/>
            <a:endParaRPr lang="es-CO" sz="1800" dirty="0"/>
          </a:p>
        </p:txBody>
      </p:sp>
      <p:pic>
        <p:nvPicPr>
          <p:cNvPr id="7" name="6 Marcador de posición de imagen" descr="bebe-caminando.jpg"/>
          <p:cNvPicPr>
            <a:picLocks noGrp="1" noChangeAspect="1"/>
          </p:cNvPicPr>
          <p:nvPr>
            <p:ph type="pic" idx="1"/>
          </p:nvPr>
        </p:nvPicPr>
        <p:blipFill>
          <a:blip r:embed="rId2" cstate="print"/>
          <a:srcRect t="7442" b="7442"/>
          <a:stretch>
            <a:fillRect/>
          </a:stretch>
        </p:blip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UARIO\Desktop\CAIMILA\images (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6" name="5 CuadroTexto"/>
          <p:cNvSpPr txBox="1"/>
          <p:nvPr/>
        </p:nvSpPr>
        <p:spPr>
          <a:xfrm>
            <a:off x="1907704" y="692696"/>
            <a:ext cx="5184576" cy="1938992"/>
          </a:xfrm>
          <a:prstGeom prst="rect">
            <a:avLst/>
          </a:prstGeom>
          <a:noFill/>
        </p:spPr>
        <p:txBody>
          <a:bodyPr wrap="square" rtlCol="0">
            <a:spAutoFit/>
          </a:bodyPr>
          <a:lstStyle/>
          <a:p>
            <a:pPr algn="ctr"/>
            <a:r>
              <a:rPr lang="es-CO" sz="6000" dirty="0" smtClean="0">
                <a:solidFill>
                  <a:schemeClr val="bg1">
                    <a:lumMod val="95000"/>
                  </a:schemeClr>
                </a:solidFill>
                <a:latin typeface="Broadway" pitchFamily="82" charset="0"/>
              </a:rPr>
              <a:t>MOTOR FINO</a:t>
            </a:r>
            <a:endParaRPr lang="es-CO" sz="6000" dirty="0">
              <a:solidFill>
                <a:schemeClr val="bg1">
                  <a:lumMod val="95000"/>
                </a:schemeClr>
              </a:solidFill>
              <a:latin typeface="Broadway" pitchFamily="82"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undición">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2">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264</TotalTime>
  <Words>635</Words>
  <Application>Microsoft Office PowerPoint</Application>
  <PresentationFormat>Presentación en pantalla (4:3)</PresentationFormat>
  <Paragraphs>108</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Flujo</vt:lpstr>
      <vt:lpstr>DESARROLLO  MOTOR Y COGNITIVO</vt:lpstr>
      <vt:lpstr>DESARROLLO  MOTOR Y COGNITIVO</vt:lpstr>
      <vt:lpstr>DESARROLLO MOTOR</vt:lpstr>
      <vt:lpstr>Presentación de PowerPoint</vt:lpstr>
      <vt:lpstr>Presentación de PowerPoint</vt:lpstr>
      <vt:lpstr>SENTARSE </vt:lpstr>
      <vt:lpstr>GATEO</vt:lpstr>
      <vt:lpstr>CAMINAR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MOTOR Y COGNITIVO</dc:title>
  <dc:creator>USUARIO</dc:creator>
  <cp:lastModifiedBy>jonathan</cp:lastModifiedBy>
  <cp:revision>27</cp:revision>
  <dcterms:created xsi:type="dcterms:W3CDTF">2012-05-14T16:45:43Z</dcterms:created>
  <dcterms:modified xsi:type="dcterms:W3CDTF">2012-05-15T15:00:14Z</dcterms:modified>
</cp:coreProperties>
</file>